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7" r:id="rId8"/>
    <p:sldId id="272" r:id="rId9"/>
    <p:sldId id="273" r:id="rId10"/>
    <p:sldId id="274" r:id="rId11"/>
    <p:sldId id="275" r:id="rId12"/>
    <p:sldId id="276" r:id="rId13"/>
    <p:sldId id="277" r:id="rId14"/>
    <p:sldId id="268" r:id="rId15"/>
    <p:sldId id="269" r:id="rId16"/>
    <p:sldId id="270" r:id="rId17"/>
    <p:sldId id="271" r:id="rId18"/>
    <p:sldId id="279" r:id="rId19"/>
    <p:sldId id="280" r:id="rId20"/>
    <p:sldId id="278" r:id="rId21"/>
    <p:sldId id="263" r:id="rId22"/>
    <p:sldId id="285" r:id="rId23"/>
    <p:sldId id="281" r:id="rId24"/>
    <p:sldId id="284" r:id="rId25"/>
    <p:sldId id="286" r:id="rId26"/>
    <p:sldId id="302" r:id="rId27"/>
    <p:sldId id="289" r:id="rId28"/>
    <p:sldId id="290" r:id="rId29"/>
    <p:sldId id="291" r:id="rId30"/>
    <p:sldId id="292" r:id="rId31"/>
    <p:sldId id="293" r:id="rId32"/>
    <p:sldId id="294" r:id="rId33"/>
    <p:sldId id="295" r:id="rId34"/>
    <p:sldId id="296" r:id="rId35"/>
    <p:sldId id="264" r:id="rId36"/>
    <p:sldId id="297" r:id="rId37"/>
    <p:sldId id="298" r:id="rId38"/>
    <p:sldId id="299" r:id="rId39"/>
    <p:sldId id="300" r:id="rId40"/>
    <p:sldId id="301" r:id="rId41"/>
    <p:sldId id="265" r:id="rId42"/>
    <p:sldId id="266"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glas\Desktop\r&#233;sultats%20&#233;tude%20festival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Disciplines artistiques </a:t>
            </a:r>
          </a:p>
        </c:rich>
      </c:tx>
      <c:layout>
        <c:manualLayout>
          <c:xMode val="edge"/>
          <c:yMode val="edge"/>
          <c:x val="0.41977252843394569"/>
          <c:y val="3.14547880764612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Feuil1!$A$39:$A$48</c:f>
              <c:strCache>
                <c:ptCount val="10"/>
                <c:pt idx="0">
                  <c:v>musiques actuelles</c:v>
                </c:pt>
                <c:pt idx="1">
                  <c:v>musiques traditionnelles et jazz</c:v>
                </c:pt>
                <c:pt idx="2">
                  <c:v>musiques classiques et contemporaines</c:v>
                </c:pt>
                <c:pt idx="3">
                  <c:v>théâtre</c:v>
                </c:pt>
                <c:pt idx="4">
                  <c:v>danse</c:v>
                </c:pt>
                <c:pt idx="5">
                  <c:v>marionnettes</c:v>
                </c:pt>
                <c:pt idx="6">
                  <c:v>cirque</c:v>
                </c:pt>
                <c:pt idx="7">
                  <c:v>cinéma</c:v>
                </c:pt>
                <c:pt idx="8">
                  <c:v>littérature</c:v>
                </c:pt>
                <c:pt idx="9">
                  <c:v>arts visuels et numériques</c:v>
                </c:pt>
              </c:strCache>
            </c:strRef>
          </c:cat>
          <c:val>
            <c:numRef>
              <c:f>Feuil1!$B$39:$B$48</c:f>
              <c:numCache>
                <c:formatCode>General</c:formatCode>
                <c:ptCount val="10"/>
                <c:pt idx="0">
                  <c:v>35</c:v>
                </c:pt>
                <c:pt idx="1">
                  <c:v>15</c:v>
                </c:pt>
                <c:pt idx="2">
                  <c:v>9</c:v>
                </c:pt>
                <c:pt idx="3">
                  <c:v>23</c:v>
                </c:pt>
                <c:pt idx="4">
                  <c:v>7</c:v>
                </c:pt>
                <c:pt idx="5">
                  <c:v>1</c:v>
                </c:pt>
                <c:pt idx="6">
                  <c:v>11</c:v>
                </c:pt>
                <c:pt idx="7">
                  <c:v>3</c:v>
                </c:pt>
                <c:pt idx="8">
                  <c:v>2</c:v>
                </c:pt>
                <c:pt idx="9">
                  <c:v>2</c:v>
                </c:pt>
              </c:numCache>
            </c:numRef>
          </c:val>
          <c:extLst>
            <c:ext xmlns:c16="http://schemas.microsoft.com/office/drawing/2014/chart" uri="{C3380CC4-5D6E-409C-BE32-E72D297353CC}">
              <c16:uniqueId val="{00000000-DCDB-459F-B6F2-DA26185AE059}"/>
            </c:ext>
          </c:extLst>
        </c:ser>
        <c:ser>
          <c:idx val="1"/>
          <c:order val="1"/>
          <c:spPr>
            <a:solidFill>
              <a:schemeClr val="accent2"/>
            </a:solidFill>
            <a:ln>
              <a:noFill/>
            </a:ln>
            <a:effectLst/>
          </c:spPr>
          <c:invertIfNegative val="0"/>
          <c:cat>
            <c:strRef>
              <c:f>Feuil1!$A$39:$A$48</c:f>
              <c:strCache>
                <c:ptCount val="10"/>
                <c:pt idx="0">
                  <c:v>musiques actuelles</c:v>
                </c:pt>
                <c:pt idx="1">
                  <c:v>musiques traditionnelles et jazz</c:v>
                </c:pt>
                <c:pt idx="2">
                  <c:v>musiques classiques et contemporaines</c:v>
                </c:pt>
                <c:pt idx="3">
                  <c:v>théâtre</c:v>
                </c:pt>
                <c:pt idx="4">
                  <c:v>danse</c:v>
                </c:pt>
                <c:pt idx="5">
                  <c:v>marionnettes</c:v>
                </c:pt>
                <c:pt idx="6">
                  <c:v>cirque</c:v>
                </c:pt>
                <c:pt idx="7">
                  <c:v>cinéma</c:v>
                </c:pt>
                <c:pt idx="8">
                  <c:v>littérature</c:v>
                </c:pt>
                <c:pt idx="9">
                  <c:v>arts visuels et numériques</c:v>
                </c:pt>
              </c:strCache>
            </c:strRef>
          </c:cat>
          <c:val>
            <c:numRef>
              <c:f>Feuil1!$C$39:$C$48</c:f>
              <c:numCache>
                <c:formatCode>0.0%</c:formatCode>
                <c:ptCount val="10"/>
                <c:pt idx="0">
                  <c:v>0.5</c:v>
                </c:pt>
                <c:pt idx="1">
                  <c:v>0.21428571428571427</c:v>
                </c:pt>
                <c:pt idx="2">
                  <c:v>0.12857142857142856</c:v>
                </c:pt>
                <c:pt idx="3">
                  <c:v>0.32857142857142857</c:v>
                </c:pt>
                <c:pt idx="4">
                  <c:v>0.1</c:v>
                </c:pt>
                <c:pt idx="5">
                  <c:v>1.4285714285714285E-2</c:v>
                </c:pt>
                <c:pt idx="6">
                  <c:v>0.15714285714285714</c:v>
                </c:pt>
                <c:pt idx="7">
                  <c:v>4.2857142857142858E-2</c:v>
                </c:pt>
                <c:pt idx="8">
                  <c:v>2.8571428571428571E-2</c:v>
                </c:pt>
                <c:pt idx="9">
                  <c:v>2.8571428571428571E-2</c:v>
                </c:pt>
              </c:numCache>
            </c:numRef>
          </c:val>
          <c:extLst>
            <c:ext xmlns:c16="http://schemas.microsoft.com/office/drawing/2014/chart" uri="{C3380CC4-5D6E-409C-BE32-E72D297353CC}">
              <c16:uniqueId val="{00000001-DCDB-459F-B6F2-DA26185AE059}"/>
            </c:ext>
          </c:extLst>
        </c:ser>
        <c:dLbls>
          <c:showLegendKey val="0"/>
          <c:showVal val="0"/>
          <c:showCatName val="0"/>
          <c:showSerName val="0"/>
          <c:showPercent val="0"/>
          <c:showBubbleSize val="0"/>
        </c:dLbls>
        <c:gapWidth val="182"/>
        <c:axId val="432153328"/>
        <c:axId val="432154048"/>
      </c:barChart>
      <c:catAx>
        <c:axId val="432153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2154048"/>
        <c:crosses val="autoZero"/>
        <c:auto val="1"/>
        <c:lblAlgn val="ctr"/>
        <c:lblOffset val="100"/>
        <c:noMultiLvlLbl val="0"/>
      </c:catAx>
      <c:valAx>
        <c:axId val="43215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215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Mesures prises concernant les transports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Feuil1!$A$242:$A$245</c:f>
              <c:strCache>
                <c:ptCount val="4"/>
                <c:pt idx="0">
                  <c:v>transport des publics</c:v>
                </c:pt>
                <c:pt idx="1">
                  <c:v>transport des équipes artistiques</c:v>
                </c:pt>
                <c:pt idx="2">
                  <c:v>transport des oeuvres et du matériel artistique (décors, backline...)</c:v>
                </c:pt>
                <c:pt idx="3">
                  <c:v>Autre</c:v>
                </c:pt>
              </c:strCache>
            </c:strRef>
          </c:cat>
          <c:val>
            <c:numRef>
              <c:f>Feuil1!$B$242:$B$245</c:f>
              <c:numCache>
                <c:formatCode>General</c:formatCode>
                <c:ptCount val="4"/>
                <c:pt idx="0">
                  <c:v>26</c:v>
                </c:pt>
                <c:pt idx="1">
                  <c:v>30</c:v>
                </c:pt>
                <c:pt idx="2">
                  <c:v>11</c:v>
                </c:pt>
                <c:pt idx="3">
                  <c:v>6</c:v>
                </c:pt>
              </c:numCache>
            </c:numRef>
          </c:val>
          <c:extLst>
            <c:ext xmlns:c16="http://schemas.microsoft.com/office/drawing/2014/chart" uri="{C3380CC4-5D6E-409C-BE32-E72D297353CC}">
              <c16:uniqueId val="{00000000-CD35-4780-82E4-5F93498F8BCF}"/>
            </c:ext>
          </c:extLst>
        </c:ser>
        <c:ser>
          <c:idx val="1"/>
          <c:order val="1"/>
          <c:spPr>
            <a:solidFill>
              <a:schemeClr val="accent2"/>
            </a:solidFill>
            <a:ln>
              <a:noFill/>
            </a:ln>
            <a:effectLst/>
          </c:spPr>
          <c:invertIfNegative val="0"/>
          <c:cat>
            <c:strRef>
              <c:f>Feuil1!$A$242:$A$245</c:f>
              <c:strCache>
                <c:ptCount val="4"/>
                <c:pt idx="0">
                  <c:v>transport des publics</c:v>
                </c:pt>
                <c:pt idx="1">
                  <c:v>transport des équipes artistiques</c:v>
                </c:pt>
                <c:pt idx="2">
                  <c:v>transport des oeuvres et du matériel artistique (décors, backline...)</c:v>
                </c:pt>
                <c:pt idx="3">
                  <c:v>Autre</c:v>
                </c:pt>
              </c:strCache>
            </c:strRef>
          </c:cat>
          <c:val>
            <c:numRef>
              <c:f>Feuil1!$C$242:$C$245</c:f>
              <c:numCache>
                <c:formatCode>0.0%</c:formatCode>
                <c:ptCount val="4"/>
                <c:pt idx="0">
                  <c:v>0.61904761904761907</c:v>
                </c:pt>
                <c:pt idx="1">
                  <c:v>0.7142857142857143</c:v>
                </c:pt>
                <c:pt idx="2">
                  <c:v>0.26190476190476192</c:v>
                </c:pt>
                <c:pt idx="3">
                  <c:v>0.14285714285714285</c:v>
                </c:pt>
              </c:numCache>
            </c:numRef>
          </c:val>
          <c:extLst>
            <c:ext xmlns:c16="http://schemas.microsoft.com/office/drawing/2014/chart" uri="{C3380CC4-5D6E-409C-BE32-E72D297353CC}">
              <c16:uniqueId val="{00000001-CD35-4780-82E4-5F93498F8BCF}"/>
            </c:ext>
          </c:extLst>
        </c:ser>
        <c:dLbls>
          <c:showLegendKey val="0"/>
          <c:showVal val="0"/>
          <c:showCatName val="0"/>
          <c:showSerName val="0"/>
          <c:showPercent val="0"/>
          <c:showBubbleSize val="0"/>
        </c:dLbls>
        <c:gapWidth val="150"/>
        <c:overlap val="100"/>
        <c:axId val="748137840"/>
        <c:axId val="748137120"/>
      </c:barChart>
      <c:catAx>
        <c:axId val="74813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37120"/>
        <c:crosses val="autoZero"/>
        <c:auto val="1"/>
        <c:lblAlgn val="ctr"/>
        <c:lblOffset val="100"/>
        <c:noMultiLvlLbl val="0"/>
      </c:catAx>
      <c:valAx>
        <c:axId val="748137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Mesures prises concernant la logistique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Feuil1!$A$249:$A$252</c:f>
              <c:strCache>
                <c:ptCount val="4"/>
                <c:pt idx="0">
                  <c:v>mutualisation de matériel logistique</c:v>
                </c:pt>
                <c:pt idx="1">
                  <c:v>mutualisation de matériel technique</c:v>
                </c:pt>
                <c:pt idx="2">
                  <c:v>recours à des prestataires locaux</c:v>
                </c:pt>
                <c:pt idx="3">
                  <c:v>Autre</c:v>
                </c:pt>
              </c:strCache>
            </c:strRef>
          </c:cat>
          <c:val>
            <c:numRef>
              <c:f>Feuil1!$B$249:$B$252</c:f>
              <c:numCache>
                <c:formatCode>General</c:formatCode>
                <c:ptCount val="4"/>
                <c:pt idx="0">
                  <c:v>28</c:v>
                </c:pt>
                <c:pt idx="1">
                  <c:v>31</c:v>
                </c:pt>
                <c:pt idx="2">
                  <c:v>35</c:v>
                </c:pt>
                <c:pt idx="3">
                  <c:v>2</c:v>
                </c:pt>
              </c:numCache>
            </c:numRef>
          </c:val>
          <c:extLst>
            <c:ext xmlns:c16="http://schemas.microsoft.com/office/drawing/2014/chart" uri="{C3380CC4-5D6E-409C-BE32-E72D297353CC}">
              <c16:uniqueId val="{00000000-9705-4D70-9720-304A36609122}"/>
            </c:ext>
          </c:extLst>
        </c:ser>
        <c:ser>
          <c:idx val="1"/>
          <c:order val="1"/>
          <c:spPr>
            <a:solidFill>
              <a:schemeClr val="accent2"/>
            </a:solidFill>
            <a:ln>
              <a:noFill/>
            </a:ln>
            <a:effectLst/>
          </c:spPr>
          <c:invertIfNegative val="0"/>
          <c:cat>
            <c:strRef>
              <c:f>Feuil1!$A$249:$A$252</c:f>
              <c:strCache>
                <c:ptCount val="4"/>
                <c:pt idx="0">
                  <c:v>mutualisation de matériel logistique</c:v>
                </c:pt>
                <c:pt idx="1">
                  <c:v>mutualisation de matériel technique</c:v>
                </c:pt>
                <c:pt idx="2">
                  <c:v>recours à des prestataires locaux</c:v>
                </c:pt>
                <c:pt idx="3">
                  <c:v>Autre</c:v>
                </c:pt>
              </c:strCache>
            </c:strRef>
          </c:cat>
          <c:val>
            <c:numRef>
              <c:f>Feuil1!$C$249:$C$252</c:f>
              <c:numCache>
                <c:formatCode>0.0%</c:formatCode>
                <c:ptCount val="4"/>
                <c:pt idx="0">
                  <c:v>0.5714285714285714</c:v>
                </c:pt>
                <c:pt idx="1">
                  <c:v>0.63265306122448983</c:v>
                </c:pt>
                <c:pt idx="2">
                  <c:v>0.7142857142857143</c:v>
                </c:pt>
                <c:pt idx="3">
                  <c:v>4.0816326530612242E-2</c:v>
                </c:pt>
              </c:numCache>
            </c:numRef>
          </c:val>
          <c:extLst>
            <c:ext xmlns:c16="http://schemas.microsoft.com/office/drawing/2014/chart" uri="{C3380CC4-5D6E-409C-BE32-E72D297353CC}">
              <c16:uniqueId val="{00000001-9705-4D70-9720-304A36609122}"/>
            </c:ext>
          </c:extLst>
        </c:ser>
        <c:dLbls>
          <c:showLegendKey val="0"/>
          <c:showVal val="0"/>
          <c:showCatName val="0"/>
          <c:showSerName val="0"/>
          <c:showPercent val="0"/>
          <c:showBubbleSize val="0"/>
        </c:dLbls>
        <c:gapWidth val="150"/>
        <c:overlap val="100"/>
        <c:axId val="748146840"/>
        <c:axId val="748142160"/>
      </c:barChart>
      <c:catAx>
        <c:axId val="748146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42160"/>
        <c:crosses val="autoZero"/>
        <c:auto val="1"/>
        <c:lblAlgn val="ctr"/>
        <c:lblOffset val="100"/>
        <c:noMultiLvlLbl val="0"/>
      </c:catAx>
      <c:valAx>
        <c:axId val="748142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4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mesures prises concernant l'énergie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Feuil1!$A$256:$A$258</c:f>
              <c:strCache>
                <c:ptCount val="3"/>
                <c:pt idx="0">
                  <c:v>éclairage led</c:v>
                </c:pt>
                <c:pt idx="1">
                  <c:v>calcul du bilan carbone de l'événement</c:v>
                </c:pt>
                <c:pt idx="2">
                  <c:v>Autre</c:v>
                </c:pt>
              </c:strCache>
            </c:strRef>
          </c:cat>
          <c:val>
            <c:numRef>
              <c:f>Feuil1!$B$256:$B$258</c:f>
              <c:numCache>
                <c:formatCode>General</c:formatCode>
                <c:ptCount val="3"/>
                <c:pt idx="0">
                  <c:v>17</c:v>
                </c:pt>
                <c:pt idx="1">
                  <c:v>10</c:v>
                </c:pt>
                <c:pt idx="2">
                  <c:v>9</c:v>
                </c:pt>
              </c:numCache>
            </c:numRef>
          </c:val>
          <c:extLst>
            <c:ext xmlns:c16="http://schemas.microsoft.com/office/drawing/2014/chart" uri="{C3380CC4-5D6E-409C-BE32-E72D297353CC}">
              <c16:uniqueId val="{00000000-6D69-4061-AE40-BF58E3722350}"/>
            </c:ext>
          </c:extLst>
        </c:ser>
        <c:ser>
          <c:idx val="1"/>
          <c:order val="1"/>
          <c:spPr>
            <a:solidFill>
              <a:schemeClr val="accent2"/>
            </a:solidFill>
            <a:ln>
              <a:noFill/>
            </a:ln>
            <a:effectLst/>
          </c:spPr>
          <c:invertIfNegative val="0"/>
          <c:cat>
            <c:strRef>
              <c:f>Feuil1!$A$256:$A$258</c:f>
              <c:strCache>
                <c:ptCount val="3"/>
                <c:pt idx="0">
                  <c:v>éclairage led</c:v>
                </c:pt>
                <c:pt idx="1">
                  <c:v>calcul du bilan carbone de l'événement</c:v>
                </c:pt>
                <c:pt idx="2">
                  <c:v>Autre</c:v>
                </c:pt>
              </c:strCache>
            </c:strRef>
          </c:cat>
          <c:val>
            <c:numRef>
              <c:f>Feuil1!$C$256:$C$258</c:f>
              <c:numCache>
                <c:formatCode>0.0%</c:formatCode>
                <c:ptCount val="3"/>
                <c:pt idx="0">
                  <c:v>0.68</c:v>
                </c:pt>
                <c:pt idx="1">
                  <c:v>0.4</c:v>
                </c:pt>
                <c:pt idx="2">
                  <c:v>0.36</c:v>
                </c:pt>
              </c:numCache>
            </c:numRef>
          </c:val>
          <c:extLst>
            <c:ext xmlns:c16="http://schemas.microsoft.com/office/drawing/2014/chart" uri="{C3380CC4-5D6E-409C-BE32-E72D297353CC}">
              <c16:uniqueId val="{00000001-6D69-4061-AE40-BF58E3722350}"/>
            </c:ext>
          </c:extLst>
        </c:ser>
        <c:dLbls>
          <c:showLegendKey val="0"/>
          <c:showVal val="0"/>
          <c:showCatName val="0"/>
          <c:showSerName val="0"/>
          <c:showPercent val="0"/>
          <c:showBubbleSize val="0"/>
        </c:dLbls>
        <c:gapWidth val="150"/>
        <c:overlap val="100"/>
        <c:axId val="748150080"/>
        <c:axId val="748145400"/>
      </c:barChart>
      <c:catAx>
        <c:axId val="748150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45400"/>
        <c:crosses val="autoZero"/>
        <c:auto val="1"/>
        <c:lblAlgn val="ctr"/>
        <c:lblOffset val="100"/>
        <c:noMultiLvlLbl val="0"/>
      </c:catAx>
      <c:valAx>
        <c:axId val="748145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5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actions</a:t>
            </a:r>
            <a:r>
              <a:rPr lang="fr-FR" baseline="0"/>
              <a:t> mises en oeuvre </a:t>
            </a:r>
            <a:endParaRPr lang="fr-FR"/>
          </a:p>
        </c:rich>
      </c:tx>
      <c:layout>
        <c:manualLayout>
          <c:xMode val="edge"/>
          <c:yMode val="edge"/>
          <c:x val="0.32280555555555557"/>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Feuil1!$A$320:$A$325</c:f>
              <c:strCache>
                <c:ptCount val="6"/>
                <c:pt idx="0">
                  <c:v>parking vélo</c:v>
                </c:pt>
                <c:pt idx="1">
                  <c:v>encouragement au covoiturage</c:v>
                </c:pt>
                <c:pt idx="2">
                  <c:v>mise en place de bus dédiés</c:v>
                </c:pt>
                <c:pt idx="3">
                  <c:v>partenariat avec la société de transport locale</c:v>
                </c:pt>
                <c:pt idx="4">
                  <c:v>partenariat avec la SNCF</c:v>
                </c:pt>
                <c:pt idx="5">
                  <c:v>Autre</c:v>
                </c:pt>
              </c:strCache>
            </c:strRef>
          </c:cat>
          <c:val>
            <c:numRef>
              <c:f>Feuil1!$B$320:$B$325</c:f>
              <c:numCache>
                <c:formatCode>General</c:formatCode>
                <c:ptCount val="6"/>
                <c:pt idx="0">
                  <c:v>28</c:v>
                </c:pt>
                <c:pt idx="1">
                  <c:v>45</c:v>
                </c:pt>
                <c:pt idx="2">
                  <c:v>14</c:v>
                </c:pt>
                <c:pt idx="3">
                  <c:v>15</c:v>
                </c:pt>
                <c:pt idx="4">
                  <c:v>5</c:v>
                </c:pt>
                <c:pt idx="5">
                  <c:v>4</c:v>
                </c:pt>
              </c:numCache>
            </c:numRef>
          </c:val>
          <c:extLst>
            <c:ext xmlns:c16="http://schemas.microsoft.com/office/drawing/2014/chart" uri="{C3380CC4-5D6E-409C-BE32-E72D297353CC}">
              <c16:uniqueId val="{00000000-A025-4832-A59A-5AE4C45F6D67}"/>
            </c:ext>
          </c:extLst>
        </c:ser>
        <c:ser>
          <c:idx val="1"/>
          <c:order val="1"/>
          <c:spPr>
            <a:solidFill>
              <a:schemeClr val="accent2"/>
            </a:solidFill>
            <a:ln>
              <a:noFill/>
            </a:ln>
            <a:effectLst/>
          </c:spPr>
          <c:invertIfNegative val="0"/>
          <c:cat>
            <c:strRef>
              <c:f>Feuil1!$A$320:$A$325</c:f>
              <c:strCache>
                <c:ptCount val="6"/>
                <c:pt idx="0">
                  <c:v>parking vélo</c:v>
                </c:pt>
                <c:pt idx="1">
                  <c:v>encouragement au covoiturage</c:v>
                </c:pt>
                <c:pt idx="2">
                  <c:v>mise en place de bus dédiés</c:v>
                </c:pt>
                <c:pt idx="3">
                  <c:v>partenariat avec la société de transport locale</c:v>
                </c:pt>
                <c:pt idx="4">
                  <c:v>partenariat avec la SNCF</c:v>
                </c:pt>
                <c:pt idx="5">
                  <c:v>Autre</c:v>
                </c:pt>
              </c:strCache>
            </c:strRef>
          </c:cat>
          <c:val>
            <c:numRef>
              <c:f>Feuil1!$C$320:$C$325</c:f>
              <c:numCache>
                <c:formatCode>0.0%</c:formatCode>
                <c:ptCount val="6"/>
                <c:pt idx="0">
                  <c:v>0.56000000000000005</c:v>
                </c:pt>
                <c:pt idx="1">
                  <c:v>0.9</c:v>
                </c:pt>
                <c:pt idx="2">
                  <c:v>0.28000000000000003</c:v>
                </c:pt>
                <c:pt idx="3">
                  <c:v>0.3</c:v>
                </c:pt>
                <c:pt idx="4">
                  <c:v>0.1</c:v>
                </c:pt>
                <c:pt idx="5">
                  <c:v>0.08</c:v>
                </c:pt>
              </c:numCache>
            </c:numRef>
          </c:val>
          <c:extLst>
            <c:ext xmlns:c16="http://schemas.microsoft.com/office/drawing/2014/chart" uri="{C3380CC4-5D6E-409C-BE32-E72D297353CC}">
              <c16:uniqueId val="{00000001-A025-4832-A59A-5AE4C45F6D67}"/>
            </c:ext>
          </c:extLst>
        </c:ser>
        <c:dLbls>
          <c:showLegendKey val="0"/>
          <c:showVal val="0"/>
          <c:showCatName val="0"/>
          <c:showSerName val="0"/>
          <c:showPercent val="0"/>
          <c:showBubbleSize val="0"/>
        </c:dLbls>
        <c:gapWidth val="150"/>
        <c:overlap val="100"/>
        <c:axId val="748155840"/>
        <c:axId val="748156920"/>
      </c:barChart>
      <c:catAx>
        <c:axId val="74815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56920"/>
        <c:crosses val="autoZero"/>
        <c:auto val="1"/>
        <c:lblAlgn val="ctr"/>
        <c:lblOffset val="100"/>
        <c:noMultiLvlLbl val="0"/>
      </c:catAx>
      <c:valAx>
        <c:axId val="748156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5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difficultés</a:t>
            </a:r>
            <a:r>
              <a:rPr lang="fr-FR" baseline="0"/>
              <a:t> de mobilité identifiées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Feuil1!$A$329:$A$334</c:f>
              <c:strCache>
                <c:ptCount val="6"/>
                <c:pt idx="0">
                  <c:v>publics spécifiques porteurs de handicaps physiques ou moteurs</c:v>
                </c:pt>
                <c:pt idx="1">
                  <c:v>personnes âgées</c:v>
                </c:pt>
                <c:pt idx="2">
                  <c:v>absence de ligne de bus</c:v>
                </c:pt>
                <c:pt idx="3">
                  <c:v>routes non balisées pour les vélos</c:v>
                </c:pt>
                <c:pt idx="4">
                  <c:v>fort dénivelé</c:v>
                </c:pt>
                <c:pt idx="5">
                  <c:v>Autre</c:v>
                </c:pt>
              </c:strCache>
            </c:strRef>
          </c:cat>
          <c:val>
            <c:numRef>
              <c:f>Feuil1!$B$329:$B$334</c:f>
              <c:numCache>
                <c:formatCode>General</c:formatCode>
                <c:ptCount val="6"/>
                <c:pt idx="0">
                  <c:v>20</c:v>
                </c:pt>
                <c:pt idx="1">
                  <c:v>20</c:v>
                </c:pt>
                <c:pt idx="2">
                  <c:v>26</c:v>
                </c:pt>
                <c:pt idx="3">
                  <c:v>17</c:v>
                </c:pt>
                <c:pt idx="4">
                  <c:v>12</c:v>
                </c:pt>
                <c:pt idx="5">
                  <c:v>16</c:v>
                </c:pt>
              </c:numCache>
            </c:numRef>
          </c:val>
          <c:extLst>
            <c:ext xmlns:c16="http://schemas.microsoft.com/office/drawing/2014/chart" uri="{C3380CC4-5D6E-409C-BE32-E72D297353CC}">
              <c16:uniqueId val="{00000000-1314-48A4-A796-CC463B59E01E}"/>
            </c:ext>
          </c:extLst>
        </c:ser>
        <c:ser>
          <c:idx val="1"/>
          <c:order val="1"/>
          <c:spPr>
            <a:solidFill>
              <a:schemeClr val="accent2"/>
            </a:solidFill>
            <a:ln>
              <a:noFill/>
            </a:ln>
            <a:effectLst/>
          </c:spPr>
          <c:invertIfNegative val="0"/>
          <c:cat>
            <c:strRef>
              <c:f>Feuil1!$A$329:$A$334</c:f>
              <c:strCache>
                <c:ptCount val="6"/>
                <c:pt idx="0">
                  <c:v>publics spécifiques porteurs de handicaps physiques ou moteurs</c:v>
                </c:pt>
                <c:pt idx="1">
                  <c:v>personnes âgées</c:v>
                </c:pt>
                <c:pt idx="2">
                  <c:v>absence de ligne de bus</c:v>
                </c:pt>
                <c:pt idx="3">
                  <c:v>routes non balisées pour les vélos</c:v>
                </c:pt>
                <c:pt idx="4">
                  <c:v>fort dénivelé</c:v>
                </c:pt>
                <c:pt idx="5">
                  <c:v>Autre</c:v>
                </c:pt>
              </c:strCache>
            </c:strRef>
          </c:cat>
          <c:val>
            <c:numRef>
              <c:f>Feuil1!$C$329:$C$334</c:f>
              <c:numCache>
                <c:formatCode>0.0%</c:formatCode>
                <c:ptCount val="6"/>
                <c:pt idx="0">
                  <c:v>0.2857142857142857</c:v>
                </c:pt>
                <c:pt idx="1">
                  <c:v>0.2857142857142857</c:v>
                </c:pt>
                <c:pt idx="2">
                  <c:v>0.37142857142857144</c:v>
                </c:pt>
                <c:pt idx="3">
                  <c:v>0.24285714285714285</c:v>
                </c:pt>
                <c:pt idx="4">
                  <c:v>0.17142857142857143</c:v>
                </c:pt>
                <c:pt idx="5">
                  <c:v>0.22857142857142856</c:v>
                </c:pt>
              </c:numCache>
            </c:numRef>
          </c:val>
          <c:extLst>
            <c:ext xmlns:c16="http://schemas.microsoft.com/office/drawing/2014/chart" uri="{C3380CC4-5D6E-409C-BE32-E72D297353CC}">
              <c16:uniqueId val="{00000001-1314-48A4-A796-CC463B59E01E}"/>
            </c:ext>
          </c:extLst>
        </c:ser>
        <c:dLbls>
          <c:showLegendKey val="0"/>
          <c:showVal val="0"/>
          <c:showCatName val="0"/>
          <c:showSerName val="0"/>
          <c:showPercent val="0"/>
          <c:showBubbleSize val="0"/>
        </c:dLbls>
        <c:gapWidth val="150"/>
        <c:overlap val="100"/>
        <c:axId val="748179240"/>
        <c:axId val="748193280"/>
      </c:barChart>
      <c:catAx>
        <c:axId val="74817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93280"/>
        <c:crosses val="autoZero"/>
        <c:auto val="1"/>
        <c:lblAlgn val="ctr"/>
        <c:lblOffset val="100"/>
        <c:noMultiLvlLbl val="0"/>
      </c:catAx>
      <c:valAx>
        <c:axId val="748193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7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Compte de résultat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9A-4A3D-BF63-43BF270D8C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9A-4A3D-BF63-43BF270D8C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9A-4A3D-BF63-43BF270D8C63}"/>
              </c:ext>
            </c:extLst>
          </c:dPt>
          <c:cat>
            <c:strRef>
              <c:f>Feuil1!$A$377:$A$379</c:f>
              <c:strCache>
                <c:ptCount val="3"/>
                <c:pt idx="0">
                  <c:v>Bénéficiaire</c:v>
                </c:pt>
                <c:pt idx="1">
                  <c:v>Déficitaire</c:v>
                </c:pt>
                <c:pt idx="2">
                  <c:v>à l'équilibre</c:v>
                </c:pt>
              </c:strCache>
            </c:strRef>
          </c:cat>
          <c:val>
            <c:numRef>
              <c:f>Feuil1!$B$377:$B$379</c:f>
              <c:numCache>
                <c:formatCode>General</c:formatCode>
                <c:ptCount val="3"/>
                <c:pt idx="0">
                  <c:v>20</c:v>
                </c:pt>
                <c:pt idx="1">
                  <c:v>31</c:v>
                </c:pt>
                <c:pt idx="2">
                  <c:v>19</c:v>
                </c:pt>
              </c:numCache>
            </c:numRef>
          </c:val>
          <c:extLst>
            <c:ext xmlns:c16="http://schemas.microsoft.com/office/drawing/2014/chart" uri="{C3380CC4-5D6E-409C-BE32-E72D297353CC}">
              <c16:uniqueId val="{00000006-5D9A-4A3D-BF63-43BF270D8C6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5D9A-4A3D-BF63-43BF270D8C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D9A-4A3D-BF63-43BF270D8C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D9A-4A3D-BF63-43BF270D8C63}"/>
              </c:ext>
            </c:extLst>
          </c:dPt>
          <c:cat>
            <c:strRef>
              <c:f>Feuil1!$A$377:$A$379</c:f>
              <c:strCache>
                <c:ptCount val="3"/>
                <c:pt idx="0">
                  <c:v>Bénéficiaire</c:v>
                </c:pt>
                <c:pt idx="1">
                  <c:v>Déficitaire</c:v>
                </c:pt>
                <c:pt idx="2">
                  <c:v>à l'équilibre</c:v>
                </c:pt>
              </c:strCache>
            </c:strRef>
          </c:cat>
          <c:val>
            <c:numRef>
              <c:f>Feuil1!$C$377:$C$379</c:f>
              <c:numCache>
                <c:formatCode>0.0%</c:formatCode>
                <c:ptCount val="3"/>
                <c:pt idx="0">
                  <c:v>0.2857142857142857</c:v>
                </c:pt>
                <c:pt idx="1">
                  <c:v>0.44285714285714284</c:v>
                </c:pt>
                <c:pt idx="2">
                  <c:v>0.27142857142857141</c:v>
                </c:pt>
              </c:numCache>
            </c:numRef>
          </c:val>
          <c:extLst>
            <c:ext xmlns:c16="http://schemas.microsoft.com/office/drawing/2014/chart" uri="{C3380CC4-5D6E-409C-BE32-E72D297353CC}">
              <c16:uniqueId val="{0000000D-5D9A-4A3D-BF63-43BF270D8C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régime d'emploi des salariés en CDD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Feuil1!$A$77:$A$80</c:f>
              <c:strCache>
                <c:ptCount val="4"/>
                <c:pt idx="0">
                  <c:v>intermittent</c:v>
                </c:pt>
                <c:pt idx="1">
                  <c:v>salarié au régime général</c:v>
                </c:pt>
                <c:pt idx="2">
                  <c:v>alternant ou en contrat de professionnalisation</c:v>
                </c:pt>
                <c:pt idx="3">
                  <c:v>Autre</c:v>
                </c:pt>
              </c:strCache>
            </c:strRef>
          </c:cat>
          <c:val>
            <c:numRef>
              <c:f>Feuil1!$B$77:$B$80</c:f>
              <c:numCache>
                <c:formatCode>General</c:formatCode>
                <c:ptCount val="4"/>
                <c:pt idx="0">
                  <c:v>48</c:v>
                </c:pt>
                <c:pt idx="1">
                  <c:v>18</c:v>
                </c:pt>
                <c:pt idx="2">
                  <c:v>5</c:v>
                </c:pt>
                <c:pt idx="3">
                  <c:v>9</c:v>
                </c:pt>
              </c:numCache>
            </c:numRef>
          </c:val>
          <c:extLst>
            <c:ext xmlns:c16="http://schemas.microsoft.com/office/drawing/2014/chart" uri="{C3380CC4-5D6E-409C-BE32-E72D297353CC}">
              <c16:uniqueId val="{00000000-3300-446E-A964-0927A8B997B1}"/>
            </c:ext>
          </c:extLst>
        </c:ser>
        <c:ser>
          <c:idx val="1"/>
          <c:order val="1"/>
          <c:spPr>
            <a:solidFill>
              <a:schemeClr val="accent2"/>
            </a:solidFill>
            <a:ln>
              <a:noFill/>
            </a:ln>
            <a:effectLst/>
          </c:spPr>
          <c:invertIfNegative val="0"/>
          <c:cat>
            <c:strRef>
              <c:f>Feuil1!$A$77:$A$80</c:f>
              <c:strCache>
                <c:ptCount val="4"/>
                <c:pt idx="0">
                  <c:v>intermittent</c:v>
                </c:pt>
                <c:pt idx="1">
                  <c:v>salarié au régime général</c:v>
                </c:pt>
                <c:pt idx="2">
                  <c:v>alternant ou en contrat de professionnalisation</c:v>
                </c:pt>
                <c:pt idx="3">
                  <c:v>Autre</c:v>
                </c:pt>
              </c:strCache>
            </c:strRef>
          </c:cat>
          <c:val>
            <c:numRef>
              <c:f>Feuil1!$C$77:$C$80</c:f>
              <c:numCache>
                <c:formatCode>0.0%</c:formatCode>
                <c:ptCount val="4"/>
                <c:pt idx="0">
                  <c:v>0.68571428571428572</c:v>
                </c:pt>
                <c:pt idx="1">
                  <c:v>0.25714285714285712</c:v>
                </c:pt>
                <c:pt idx="2">
                  <c:v>7.1428571428571425E-2</c:v>
                </c:pt>
                <c:pt idx="3">
                  <c:v>0.12857142857142856</c:v>
                </c:pt>
              </c:numCache>
            </c:numRef>
          </c:val>
          <c:extLst>
            <c:ext xmlns:c16="http://schemas.microsoft.com/office/drawing/2014/chart" uri="{C3380CC4-5D6E-409C-BE32-E72D297353CC}">
              <c16:uniqueId val="{00000001-3300-446E-A964-0927A8B997B1}"/>
            </c:ext>
          </c:extLst>
        </c:ser>
        <c:dLbls>
          <c:showLegendKey val="0"/>
          <c:showVal val="0"/>
          <c:showCatName val="0"/>
          <c:showSerName val="0"/>
          <c:showPercent val="0"/>
          <c:showBubbleSize val="0"/>
        </c:dLbls>
        <c:gapWidth val="150"/>
        <c:overlap val="100"/>
        <c:axId val="124272496"/>
        <c:axId val="124276456"/>
      </c:barChart>
      <c:catAx>
        <c:axId val="12427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276456"/>
        <c:crosses val="autoZero"/>
        <c:auto val="1"/>
        <c:lblAlgn val="ctr"/>
        <c:lblOffset val="100"/>
        <c:noMultiLvlLbl val="0"/>
      </c:catAx>
      <c:valAx>
        <c:axId val="124276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27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prestataires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2935083114610673"/>
          <c:y val="0.2036111111111111"/>
          <c:w val="0.51170472440944881"/>
          <c:h val="0.61584499854184893"/>
        </c:manualLayout>
      </c:layout>
      <c:barChart>
        <c:barDir val="bar"/>
        <c:grouping val="stacked"/>
        <c:varyColors val="0"/>
        <c:ser>
          <c:idx val="0"/>
          <c:order val="0"/>
          <c:spPr>
            <a:solidFill>
              <a:schemeClr val="accent1"/>
            </a:solidFill>
            <a:ln>
              <a:noFill/>
            </a:ln>
            <a:effectLst/>
          </c:spPr>
          <c:invertIfNegative val="0"/>
          <c:cat>
            <c:strRef>
              <c:f>Feuil1!$A$92:$A$94</c:f>
              <c:strCache>
                <c:ptCount val="3"/>
                <c:pt idx="0">
                  <c:v>associations</c:v>
                </c:pt>
                <c:pt idx="1">
                  <c:v>sociétés</c:v>
                </c:pt>
                <c:pt idx="2">
                  <c:v>auto-entrepreneurs / indépendants</c:v>
                </c:pt>
              </c:strCache>
            </c:strRef>
          </c:cat>
          <c:val>
            <c:numRef>
              <c:f>Feuil1!$B$92:$B$94</c:f>
              <c:numCache>
                <c:formatCode>General</c:formatCode>
                <c:ptCount val="3"/>
                <c:pt idx="0">
                  <c:v>27</c:v>
                </c:pt>
                <c:pt idx="1">
                  <c:v>52</c:v>
                </c:pt>
                <c:pt idx="2">
                  <c:v>32</c:v>
                </c:pt>
              </c:numCache>
            </c:numRef>
          </c:val>
          <c:extLst>
            <c:ext xmlns:c16="http://schemas.microsoft.com/office/drawing/2014/chart" uri="{C3380CC4-5D6E-409C-BE32-E72D297353CC}">
              <c16:uniqueId val="{00000000-F178-4AFA-87C0-FDB701E66057}"/>
            </c:ext>
          </c:extLst>
        </c:ser>
        <c:ser>
          <c:idx val="1"/>
          <c:order val="1"/>
          <c:spPr>
            <a:solidFill>
              <a:schemeClr val="accent2"/>
            </a:solidFill>
            <a:ln>
              <a:noFill/>
            </a:ln>
            <a:effectLst/>
          </c:spPr>
          <c:invertIfNegative val="0"/>
          <c:cat>
            <c:strRef>
              <c:f>Feuil1!$A$92:$A$94</c:f>
              <c:strCache>
                <c:ptCount val="3"/>
                <c:pt idx="0">
                  <c:v>associations</c:v>
                </c:pt>
                <c:pt idx="1">
                  <c:v>sociétés</c:v>
                </c:pt>
                <c:pt idx="2">
                  <c:v>auto-entrepreneurs / indépendants</c:v>
                </c:pt>
              </c:strCache>
            </c:strRef>
          </c:cat>
          <c:val>
            <c:numRef>
              <c:f>Feuil1!$C$92:$C$94</c:f>
              <c:numCache>
                <c:formatCode>0.0%</c:formatCode>
                <c:ptCount val="3"/>
                <c:pt idx="0">
                  <c:v>0.48214285714285715</c:v>
                </c:pt>
                <c:pt idx="1">
                  <c:v>0.9285714285714286</c:v>
                </c:pt>
                <c:pt idx="2">
                  <c:v>0.5714285714285714</c:v>
                </c:pt>
              </c:numCache>
            </c:numRef>
          </c:val>
          <c:extLst>
            <c:ext xmlns:c16="http://schemas.microsoft.com/office/drawing/2014/chart" uri="{C3380CC4-5D6E-409C-BE32-E72D297353CC}">
              <c16:uniqueId val="{00000001-F178-4AFA-87C0-FDB701E66057}"/>
            </c:ext>
          </c:extLst>
        </c:ser>
        <c:dLbls>
          <c:showLegendKey val="0"/>
          <c:showVal val="0"/>
          <c:showCatName val="0"/>
          <c:showSerName val="0"/>
          <c:showPercent val="0"/>
          <c:showBubbleSize val="0"/>
        </c:dLbls>
        <c:gapWidth val="150"/>
        <c:overlap val="100"/>
        <c:axId val="124270336"/>
        <c:axId val="124267456"/>
      </c:barChart>
      <c:catAx>
        <c:axId val="12427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267456"/>
        <c:crosses val="autoZero"/>
        <c:auto val="1"/>
        <c:lblAlgn val="ctr"/>
        <c:lblOffset val="100"/>
        <c:noMultiLvlLbl val="0"/>
      </c:catAx>
      <c:valAx>
        <c:axId val="124267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27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tâches portées</a:t>
            </a:r>
            <a:r>
              <a:rPr lang="fr-FR" baseline="0"/>
              <a:t> par des associations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Feuil1!$A$99:$A$110</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Feuil1!$B$99:$B$110</c:f>
              <c:numCache>
                <c:formatCode>General</c:formatCode>
                <c:ptCount val="12"/>
                <c:pt idx="0">
                  <c:v>0</c:v>
                </c:pt>
                <c:pt idx="1">
                  <c:v>6</c:v>
                </c:pt>
                <c:pt idx="2">
                  <c:v>1</c:v>
                </c:pt>
                <c:pt idx="3">
                  <c:v>7</c:v>
                </c:pt>
                <c:pt idx="4">
                  <c:v>11</c:v>
                </c:pt>
                <c:pt idx="5">
                  <c:v>3</c:v>
                </c:pt>
                <c:pt idx="6">
                  <c:v>3</c:v>
                </c:pt>
                <c:pt idx="7">
                  <c:v>11</c:v>
                </c:pt>
                <c:pt idx="8">
                  <c:v>13</c:v>
                </c:pt>
                <c:pt idx="9">
                  <c:v>3</c:v>
                </c:pt>
                <c:pt idx="10">
                  <c:v>0</c:v>
                </c:pt>
                <c:pt idx="11">
                  <c:v>9</c:v>
                </c:pt>
              </c:numCache>
            </c:numRef>
          </c:val>
          <c:extLst>
            <c:ext xmlns:c16="http://schemas.microsoft.com/office/drawing/2014/chart" uri="{C3380CC4-5D6E-409C-BE32-E72D297353CC}">
              <c16:uniqueId val="{00000000-329F-4821-94F6-48A36585AECB}"/>
            </c:ext>
          </c:extLst>
        </c:ser>
        <c:ser>
          <c:idx val="1"/>
          <c:order val="1"/>
          <c:spPr>
            <a:solidFill>
              <a:schemeClr val="accent2"/>
            </a:solidFill>
            <a:ln>
              <a:noFill/>
            </a:ln>
            <a:effectLst/>
          </c:spPr>
          <c:invertIfNegative val="0"/>
          <c:cat>
            <c:strRef>
              <c:f>Feuil1!$A$99:$A$110</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Feuil1!$C$99:$C$110</c:f>
              <c:numCache>
                <c:formatCode>0.0%</c:formatCode>
                <c:ptCount val="12"/>
                <c:pt idx="0">
                  <c:v>0</c:v>
                </c:pt>
                <c:pt idx="1">
                  <c:v>0.22222222222222221</c:v>
                </c:pt>
                <c:pt idx="2">
                  <c:v>3.7037037037037035E-2</c:v>
                </c:pt>
                <c:pt idx="3">
                  <c:v>0.25925925925925924</c:v>
                </c:pt>
                <c:pt idx="4">
                  <c:v>0.40740740740740738</c:v>
                </c:pt>
                <c:pt idx="5">
                  <c:v>0.1111111111111111</c:v>
                </c:pt>
                <c:pt idx="6">
                  <c:v>0.1111111111111111</c:v>
                </c:pt>
                <c:pt idx="7">
                  <c:v>0.40740740740740738</c:v>
                </c:pt>
                <c:pt idx="8">
                  <c:v>0.48148148148148145</c:v>
                </c:pt>
                <c:pt idx="9">
                  <c:v>0.1111111111111111</c:v>
                </c:pt>
                <c:pt idx="10">
                  <c:v>0</c:v>
                </c:pt>
                <c:pt idx="11">
                  <c:v>0.33333333333333331</c:v>
                </c:pt>
              </c:numCache>
            </c:numRef>
          </c:val>
          <c:extLst>
            <c:ext xmlns:c16="http://schemas.microsoft.com/office/drawing/2014/chart" uri="{C3380CC4-5D6E-409C-BE32-E72D297353CC}">
              <c16:uniqueId val="{00000001-329F-4821-94F6-48A36585AECB}"/>
            </c:ext>
          </c:extLst>
        </c:ser>
        <c:dLbls>
          <c:showLegendKey val="0"/>
          <c:showVal val="0"/>
          <c:showCatName val="0"/>
          <c:showSerName val="0"/>
          <c:showPercent val="0"/>
          <c:showBubbleSize val="0"/>
        </c:dLbls>
        <c:gapWidth val="182"/>
        <c:axId val="748177080"/>
        <c:axId val="748180680"/>
      </c:barChart>
      <c:catAx>
        <c:axId val="748177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0680"/>
        <c:crosses val="autoZero"/>
        <c:auto val="1"/>
        <c:lblAlgn val="ctr"/>
        <c:lblOffset val="100"/>
        <c:noMultiLvlLbl val="0"/>
      </c:catAx>
      <c:valAx>
        <c:axId val="748180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7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tâches portées par des sociétés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Feuil1!$A$114:$A$125</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Feuil1!$B$114:$B$125</c:f>
              <c:numCache>
                <c:formatCode>General</c:formatCode>
                <c:ptCount val="12"/>
                <c:pt idx="0">
                  <c:v>1</c:v>
                </c:pt>
                <c:pt idx="1">
                  <c:v>8</c:v>
                </c:pt>
                <c:pt idx="2">
                  <c:v>3</c:v>
                </c:pt>
                <c:pt idx="3">
                  <c:v>7</c:v>
                </c:pt>
                <c:pt idx="4">
                  <c:v>17</c:v>
                </c:pt>
                <c:pt idx="5">
                  <c:v>41</c:v>
                </c:pt>
                <c:pt idx="6">
                  <c:v>12</c:v>
                </c:pt>
                <c:pt idx="7">
                  <c:v>42</c:v>
                </c:pt>
                <c:pt idx="8">
                  <c:v>12</c:v>
                </c:pt>
                <c:pt idx="9">
                  <c:v>24</c:v>
                </c:pt>
                <c:pt idx="10">
                  <c:v>20</c:v>
                </c:pt>
                <c:pt idx="11">
                  <c:v>6</c:v>
                </c:pt>
              </c:numCache>
            </c:numRef>
          </c:val>
          <c:extLst>
            <c:ext xmlns:c16="http://schemas.microsoft.com/office/drawing/2014/chart" uri="{C3380CC4-5D6E-409C-BE32-E72D297353CC}">
              <c16:uniqueId val="{00000000-DF56-432A-BAB9-70C23C072DC7}"/>
            </c:ext>
          </c:extLst>
        </c:ser>
        <c:ser>
          <c:idx val="1"/>
          <c:order val="1"/>
          <c:spPr>
            <a:solidFill>
              <a:schemeClr val="accent2"/>
            </a:solidFill>
            <a:ln>
              <a:noFill/>
            </a:ln>
            <a:effectLst/>
          </c:spPr>
          <c:invertIfNegative val="0"/>
          <c:cat>
            <c:strRef>
              <c:f>Feuil1!$A$114:$A$125</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Feuil1!$C$114:$C$125</c:f>
              <c:numCache>
                <c:formatCode>0.0%</c:formatCode>
                <c:ptCount val="12"/>
                <c:pt idx="0">
                  <c:v>1.9230769230769232E-2</c:v>
                </c:pt>
                <c:pt idx="1">
                  <c:v>0.15384615384615385</c:v>
                </c:pt>
                <c:pt idx="2">
                  <c:v>5.7692307692307696E-2</c:v>
                </c:pt>
                <c:pt idx="3">
                  <c:v>0.13461538461538461</c:v>
                </c:pt>
                <c:pt idx="4">
                  <c:v>0.32692307692307693</c:v>
                </c:pt>
                <c:pt idx="5">
                  <c:v>0.78846153846153844</c:v>
                </c:pt>
                <c:pt idx="6">
                  <c:v>0.23076923076923078</c:v>
                </c:pt>
                <c:pt idx="7">
                  <c:v>0.80769230769230771</c:v>
                </c:pt>
                <c:pt idx="8">
                  <c:v>0.23076923076923078</c:v>
                </c:pt>
                <c:pt idx="9">
                  <c:v>0.46153846153846156</c:v>
                </c:pt>
                <c:pt idx="10">
                  <c:v>0.38461538461538464</c:v>
                </c:pt>
                <c:pt idx="11">
                  <c:v>0.11538461538461539</c:v>
                </c:pt>
              </c:numCache>
            </c:numRef>
          </c:val>
          <c:extLst>
            <c:ext xmlns:c16="http://schemas.microsoft.com/office/drawing/2014/chart" uri="{C3380CC4-5D6E-409C-BE32-E72D297353CC}">
              <c16:uniqueId val="{00000001-DF56-432A-BAB9-70C23C072DC7}"/>
            </c:ext>
          </c:extLst>
        </c:ser>
        <c:dLbls>
          <c:showLegendKey val="0"/>
          <c:showVal val="0"/>
          <c:showCatName val="0"/>
          <c:showSerName val="0"/>
          <c:showPercent val="0"/>
          <c:showBubbleSize val="0"/>
        </c:dLbls>
        <c:gapWidth val="150"/>
        <c:overlap val="100"/>
        <c:axId val="748190760"/>
        <c:axId val="748188240"/>
      </c:barChart>
      <c:catAx>
        <c:axId val="748190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8240"/>
        <c:crosses val="autoZero"/>
        <c:auto val="1"/>
        <c:lblAlgn val="ctr"/>
        <c:lblOffset val="100"/>
        <c:noMultiLvlLbl val="0"/>
      </c:catAx>
      <c:valAx>
        <c:axId val="748188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90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tâches portées par des auto-entrepreneurs / indépendants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Feuil1!$A$129:$A$140</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Feuil1!$B$129:$B$140</c:f>
              <c:numCache>
                <c:formatCode>General</c:formatCode>
                <c:ptCount val="12"/>
                <c:pt idx="0">
                  <c:v>5</c:v>
                </c:pt>
                <c:pt idx="1">
                  <c:v>4</c:v>
                </c:pt>
                <c:pt idx="2">
                  <c:v>6</c:v>
                </c:pt>
                <c:pt idx="3">
                  <c:v>3</c:v>
                </c:pt>
                <c:pt idx="4">
                  <c:v>8</c:v>
                </c:pt>
                <c:pt idx="5">
                  <c:v>2</c:v>
                </c:pt>
                <c:pt idx="6">
                  <c:v>2</c:v>
                </c:pt>
                <c:pt idx="7">
                  <c:v>8</c:v>
                </c:pt>
                <c:pt idx="8">
                  <c:v>2</c:v>
                </c:pt>
                <c:pt idx="9">
                  <c:v>15</c:v>
                </c:pt>
                <c:pt idx="10">
                  <c:v>1</c:v>
                </c:pt>
                <c:pt idx="11">
                  <c:v>7</c:v>
                </c:pt>
              </c:numCache>
            </c:numRef>
          </c:val>
          <c:extLst>
            <c:ext xmlns:c16="http://schemas.microsoft.com/office/drawing/2014/chart" uri="{C3380CC4-5D6E-409C-BE32-E72D297353CC}">
              <c16:uniqueId val="{00000000-57AD-4692-AEDA-840597A50975}"/>
            </c:ext>
          </c:extLst>
        </c:ser>
        <c:ser>
          <c:idx val="1"/>
          <c:order val="1"/>
          <c:spPr>
            <a:solidFill>
              <a:schemeClr val="accent2"/>
            </a:solidFill>
            <a:ln>
              <a:noFill/>
            </a:ln>
            <a:effectLst/>
          </c:spPr>
          <c:invertIfNegative val="0"/>
          <c:cat>
            <c:strRef>
              <c:f>Feuil1!$A$129:$A$140</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Feuil1!$C$129:$C$140</c:f>
              <c:numCache>
                <c:formatCode>0.0%</c:formatCode>
                <c:ptCount val="12"/>
                <c:pt idx="0">
                  <c:v>0.15625</c:v>
                </c:pt>
                <c:pt idx="1">
                  <c:v>0.125</c:v>
                </c:pt>
                <c:pt idx="2">
                  <c:v>0.1875</c:v>
                </c:pt>
                <c:pt idx="3">
                  <c:v>9.375E-2</c:v>
                </c:pt>
                <c:pt idx="4">
                  <c:v>0.25</c:v>
                </c:pt>
                <c:pt idx="5">
                  <c:v>6.25E-2</c:v>
                </c:pt>
                <c:pt idx="6">
                  <c:v>6.25E-2</c:v>
                </c:pt>
                <c:pt idx="7">
                  <c:v>0.25</c:v>
                </c:pt>
                <c:pt idx="8">
                  <c:v>6.25E-2</c:v>
                </c:pt>
                <c:pt idx="9">
                  <c:v>0.46875</c:v>
                </c:pt>
                <c:pt idx="10">
                  <c:v>3.125E-2</c:v>
                </c:pt>
                <c:pt idx="11">
                  <c:v>0.21875</c:v>
                </c:pt>
              </c:numCache>
            </c:numRef>
          </c:val>
          <c:extLst>
            <c:ext xmlns:c16="http://schemas.microsoft.com/office/drawing/2014/chart" uri="{C3380CC4-5D6E-409C-BE32-E72D297353CC}">
              <c16:uniqueId val="{00000001-57AD-4692-AEDA-840597A50975}"/>
            </c:ext>
          </c:extLst>
        </c:ser>
        <c:dLbls>
          <c:showLegendKey val="0"/>
          <c:showVal val="0"/>
          <c:showCatName val="0"/>
          <c:showSerName val="0"/>
          <c:showPercent val="0"/>
          <c:showBubbleSize val="0"/>
        </c:dLbls>
        <c:gapWidth val="150"/>
        <c:overlap val="100"/>
        <c:axId val="748195080"/>
        <c:axId val="748187880"/>
      </c:barChart>
      <c:catAx>
        <c:axId val="748195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7880"/>
        <c:crosses val="autoZero"/>
        <c:auto val="1"/>
        <c:lblAlgn val="ctr"/>
        <c:lblOffset val="100"/>
        <c:noMultiLvlLbl val="0"/>
      </c:catAx>
      <c:valAx>
        <c:axId val="748187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9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tâches assurées par les</a:t>
            </a:r>
            <a:r>
              <a:rPr lang="fr-FR" baseline="0"/>
              <a:t> bénévoles</a:t>
            </a:r>
            <a:endParaRPr lang="fr-FR"/>
          </a:p>
        </c:rich>
      </c:tx>
      <c:layout>
        <c:manualLayout>
          <c:xMode val="edge"/>
          <c:yMode val="edge"/>
          <c:x val="0.35336111111111113"/>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Feuil1!$A$157:$A$168</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Feuil1!$B$157:$B$168</c:f>
              <c:numCache>
                <c:formatCode>General</c:formatCode>
                <c:ptCount val="12"/>
                <c:pt idx="0">
                  <c:v>27</c:v>
                </c:pt>
                <c:pt idx="1">
                  <c:v>35</c:v>
                </c:pt>
                <c:pt idx="2">
                  <c:v>58</c:v>
                </c:pt>
                <c:pt idx="3">
                  <c:v>65</c:v>
                </c:pt>
                <c:pt idx="4">
                  <c:v>53</c:v>
                </c:pt>
                <c:pt idx="5">
                  <c:v>22</c:v>
                </c:pt>
                <c:pt idx="6">
                  <c:v>41</c:v>
                </c:pt>
                <c:pt idx="7">
                  <c:v>35</c:v>
                </c:pt>
                <c:pt idx="8">
                  <c:v>11</c:v>
                </c:pt>
                <c:pt idx="9">
                  <c:v>39</c:v>
                </c:pt>
                <c:pt idx="10">
                  <c:v>35</c:v>
                </c:pt>
                <c:pt idx="11">
                  <c:v>12</c:v>
                </c:pt>
              </c:numCache>
            </c:numRef>
          </c:val>
          <c:extLst>
            <c:ext xmlns:c16="http://schemas.microsoft.com/office/drawing/2014/chart" uri="{C3380CC4-5D6E-409C-BE32-E72D297353CC}">
              <c16:uniqueId val="{00000000-126E-46EB-8265-C397C381F496}"/>
            </c:ext>
          </c:extLst>
        </c:ser>
        <c:ser>
          <c:idx val="1"/>
          <c:order val="1"/>
          <c:spPr>
            <a:solidFill>
              <a:schemeClr val="accent2"/>
            </a:solidFill>
            <a:ln>
              <a:noFill/>
            </a:ln>
            <a:effectLst/>
          </c:spPr>
          <c:invertIfNegative val="0"/>
          <c:cat>
            <c:strRef>
              <c:f>Feuil1!$A$157:$A$168</c:f>
              <c:strCache>
                <c:ptCount val="12"/>
                <c:pt idx="0">
                  <c:v>direction</c:v>
                </c:pt>
                <c:pt idx="1">
                  <c:v>programmation</c:v>
                </c:pt>
                <c:pt idx="2">
                  <c:v>accueil artistes</c:v>
                </c:pt>
                <c:pt idx="3">
                  <c:v>accueil public</c:v>
                </c:pt>
                <c:pt idx="4">
                  <c:v>catering</c:v>
                </c:pt>
                <c:pt idx="5">
                  <c:v>sécurité</c:v>
                </c:pt>
                <c:pt idx="6">
                  <c:v>entretien</c:v>
                </c:pt>
                <c:pt idx="7">
                  <c:v>technique</c:v>
                </c:pt>
                <c:pt idx="8">
                  <c:v>artistes</c:v>
                </c:pt>
                <c:pt idx="9">
                  <c:v>communication</c:v>
                </c:pt>
                <c:pt idx="10">
                  <c:v>transport</c:v>
                </c:pt>
                <c:pt idx="11">
                  <c:v>Autre</c:v>
                </c:pt>
              </c:strCache>
            </c:strRef>
          </c:cat>
          <c:val>
            <c:numRef>
              <c:f>Feuil1!$C$157:$C$168</c:f>
              <c:numCache>
                <c:formatCode>0.0%</c:formatCode>
                <c:ptCount val="12"/>
                <c:pt idx="0">
                  <c:v>0.40909090909090912</c:v>
                </c:pt>
                <c:pt idx="1">
                  <c:v>0.53030303030303028</c:v>
                </c:pt>
                <c:pt idx="2">
                  <c:v>0.87878787878787878</c:v>
                </c:pt>
                <c:pt idx="3">
                  <c:v>0.98484848484848486</c:v>
                </c:pt>
                <c:pt idx="4">
                  <c:v>0.80303030303030298</c:v>
                </c:pt>
                <c:pt idx="5">
                  <c:v>0.33333333333333331</c:v>
                </c:pt>
                <c:pt idx="6">
                  <c:v>0.62121212121212122</c:v>
                </c:pt>
                <c:pt idx="7">
                  <c:v>0.53030303030303028</c:v>
                </c:pt>
                <c:pt idx="8">
                  <c:v>0.16666666666666666</c:v>
                </c:pt>
                <c:pt idx="9">
                  <c:v>0.59090909090909094</c:v>
                </c:pt>
                <c:pt idx="10">
                  <c:v>0.53030303030303028</c:v>
                </c:pt>
                <c:pt idx="11">
                  <c:v>0.18181818181818182</c:v>
                </c:pt>
              </c:numCache>
            </c:numRef>
          </c:val>
          <c:extLst>
            <c:ext xmlns:c16="http://schemas.microsoft.com/office/drawing/2014/chart" uri="{C3380CC4-5D6E-409C-BE32-E72D297353CC}">
              <c16:uniqueId val="{00000001-126E-46EB-8265-C397C381F496}"/>
            </c:ext>
          </c:extLst>
        </c:ser>
        <c:dLbls>
          <c:showLegendKey val="0"/>
          <c:showVal val="0"/>
          <c:showCatName val="0"/>
          <c:showSerName val="0"/>
          <c:showPercent val="0"/>
          <c:showBubbleSize val="0"/>
        </c:dLbls>
        <c:gapWidth val="150"/>
        <c:overlap val="100"/>
        <c:axId val="748141080"/>
        <c:axId val="748136400"/>
      </c:barChart>
      <c:catAx>
        <c:axId val="748141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36400"/>
        <c:crosses val="autoZero"/>
        <c:auto val="1"/>
        <c:lblAlgn val="ctr"/>
        <c:lblOffset val="100"/>
        <c:noMultiLvlLbl val="0"/>
      </c:catAx>
      <c:valAx>
        <c:axId val="748136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41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Types de mesures éco-responsables mises en oeuvre </a:t>
            </a:r>
          </a:p>
        </c:rich>
      </c:tx>
      <c:layout>
        <c:manualLayout>
          <c:xMode val="edge"/>
          <c:yMode val="edge"/>
          <c:x val="0.35891666666666661"/>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Feuil1!$A$226:$A$230</c:f>
              <c:strCache>
                <c:ptCount val="5"/>
                <c:pt idx="0">
                  <c:v>Mesures relatives aux repas</c:v>
                </c:pt>
                <c:pt idx="1">
                  <c:v>Mesures relatives à la logistique</c:v>
                </c:pt>
                <c:pt idx="2">
                  <c:v>Mesures relatives aux transports</c:v>
                </c:pt>
                <c:pt idx="3">
                  <c:v>Mesures relatives à l'énergie</c:v>
                </c:pt>
                <c:pt idx="4">
                  <c:v>Autres types de mesures</c:v>
                </c:pt>
              </c:strCache>
            </c:strRef>
          </c:cat>
          <c:val>
            <c:numRef>
              <c:f>Feuil1!$B$226:$B$230</c:f>
              <c:numCache>
                <c:formatCode>General</c:formatCode>
                <c:ptCount val="5"/>
                <c:pt idx="0">
                  <c:v>66</c:v>
                </c:pt>
                <c:pt idx="1">
                  <c:v>49</c:v>
                </c:pt>
                <c:pt idx="2">
                  <c:v>42</c:v>
                </c:pt>
                <c:pt idx="3">
                  <c:v>25</c:v>
                </c:pt>
                <c:pt idx="4">
                  <c:v>17</c:v>
                </c:pt>
              </c:numCache>
            </c:numRef>
          </c:val>
          <c:extLst>
            <c:ext xmlns:c16="http://schemas.microsoft.com/office/drawing/2014/chart" uri="{C3380CC4-5D6E-409C-BE32-E72D297353CC}">
              <c16:uniqueId val="{00000000-708B-4027-B4F8-FB0A4BF202F2}"/>
            </c:ext>
          </c:extLst>
        </c:ser>
        <c:ser>
          <c:idx val="1"/>
          <c:order val="1"/>
          <c:spPr>
            <a:solidFill>
              <a:schemeClr val="accent2"/>
            </a:solidFill>
            <a:ln>
              <a:noFill/>
            </a:ln>
            <a:effectLst/>
          </c:spPr>
          <c:invertIfNegative val="0"/>
          <c:cat>
            <c:strRef>
              <c:f>Feuil1!$A$226:$A$230</c:f>
              <c:strCache>
                <c:ptCount val="5"/>
                <c:pt idx="0">
                  <c:v>Mesures relatives aux repas</c:v>
                </c:pt>
                <c:pt idx="1">
                  <c:v>Mesures relatives à la logistique</c:v>
                </c:pt>
                <c:pt idx="2">
                  <c:v>Mesures relatives aux transports</c:v>
                </c:pt>
                <c:pt idx="3">
                  <c:v>Mesures relatives à l'énergie</c:v>
                </c:pt>
                <c:pt idx="4">
                  <c:v>Autres types de mesures</c:v>
                </c:pt>
              </c:strCache>
            </c:strRef>
          </c:cat>
          <c:val>
            <c:numRef>
              <c:f>Feuil1!$C$226:$C$230</c:f>
              <c:numCache>
                <c:formatCode>0.0%</c:formatCode>
                <c:ptCount val="5"/>
                <c:pt idx="0">
                  <c:v>0.95652173913043481</c:v>
                </c:pt>
                <c:pt idx="1">
                  <c:v>0.71014492753623193</c:v>
                </c:pt>
                <c:pt idx="2">
                  <c:v>0.60869565217391308</c:v>
                </c:pt>
                <c:pt idx="3">
                  <c:v>0.36231884057971014</c:v>
                </c:pt>
                <c:pt idx="4">
                  <c:v>0.24637681159420291</c:v>
                </c:pt>
              </c:numCache>
            </c:numRef>
          </c:val>
          <c:extLst>
            <c:ext xmlns:c16="http://schemas.microsoft.com/office/drawing/2014/chart" uri="{C3380CC4-5D6E-409C-BE32-E72D297353CC}">
              <c16:uniqueId val="{00000001-708B-4027-B4F8-FB0A4BF202F2}"/>
            </c:ext>
          </c:extLst>
        </c:ser>
        <c:dLbls>
          <c:showLegendKey val="0"/>
          <c:showVal val="0"/>
          <c:showCatName val="0"/>
          <c:showSerName val="0"/>
          <c:showPercent val="0"/>
          <c:showBubbleSize val="0"/>
        </c:dLbls>
        <c:gapWidth val="150"/>
        <c:overlap val="100"/>
        <c:axId val="748182840"/>
        <c:axId val="748178880"/>
      </c:barChart>
      <c:catAx>
        <c:axId val="748182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78880"/>
        <c:crosses val="autoZero"/>
        <c:auto val="1"/>
        <c:lblAlgn val="ctr"/>
        <c:lblOffset val="100"/>
        <c:noMultiLvlLbl val="0"/>
      </c:catAx>
      <c:valAx>
        <c:axId val="74817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2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Mesures prises concernant</a:t>
            </a:r>
            <a:r>
              <a:rPr lang="fr-FR" baseline="0"/>
              <a:t> les repas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spPr>
            <a:solidFill>
              <a:schemeClr val="accent1"/>
            </a:solidFill>
            <a:ln>
              <a:noFill/>
            </a:ln>
            <a:effectLst/>
          </c:spPr>
          <c:invertIfNegative val="0"/>
          <c:cat>
            <c:strRef>
              <c:f>Feuil1!$A$235:$A$238</c:f>
              <c:strCache>
                <c:ptCount val="4"/>
                <c:pt idx="0">
                  <c:v>catering végétarien</c:v>
                </c:pt>
                <c:pt idx="1">
                  <c:v>tri des déchets</c:v>
                </c:pt>
                <c:pt idx="2">
                  <c:v>prestataires locaux de nourriture et boissons</c:v>
                </c:pt>
                <c:pt idx="3">
                  <c:v>Autre</c:v>
                </c:pt>
              </c:strCache>
            </c:strRef>
          </c:cat>
          <c:val>
            <c:numRef>
              <c:f>Feuil1!$B$235:$B$238</c:f>
              <c:numCache>
                <c:formatCode>General</c:formatCode>
                <c:ptCount val="4"/>
                <c:pt idx="0">
                  <c:v>41</c:v>
                </c:pt>
                <c:pt idx="1">
                  <c:v>64</c:v>
                </c:pt>
                <c:pt idx="2">
                  <c:v>59</c:v>
                </c:pt>
                <c:pt idx="3">
                  <c:v>12</c:v>
                </c:pt>
              </c:numCache>
            </c:numRef>
          </c:val>
          <c:extLst>
            <c:ext xmlns:c16="http://schemas.microsoft.com/office/drawing/2014/chart" uri="{C3380CC4-5D6E-409C-BE32-E72D297353CC}">
              <c16:uniqueId val="{00000000-C700-41FF-A86B-DEB4530FCE77}"/>
            </c:ext>
          </c:extLst>
        </c:ser>
        <c:ser>
          <c:idx val="1"/>
          <c:order val="1"/>
          <c:spPr>
            <a:solidFill>
              <a:schemeClr val="accent2"/>
            </a:solidFill>
            <a:ln>
              <a:noFill/>
            </a:ln>
            <a:effectLst/>
          </c:spPr>
          <c:invertIfNegative val="0"/>
          <c:cat>
            <c:strRef>
              <c:f>Feuil1!$A$235:$A$238</c:f>
              <c:strCache>
                <c:ptCount val="4"/>
                <c:pt idx="0">
                  <c:v>catering végétarien</c:v>
                </c:pt>
                <c:pt idx="1">
                  <c:v>tri des déchets</c:v>
                </c:pt>
                <c:pt idx="2">
                  <c:v>prestataires locaux de nourriture et boissons</c:v>
                </c:pt>
                <c:pt idx="3">
                  <c:v>Autre</c:v>
                </c:pt>
              </c:strCache>
            </c:strRef>
          </c:cat>
          <c:val>
            <c:numRef>
              <c:f>Feuil1!$C$235:$C$238</c:f>
              <c:numCache>
                <c:formatCode>0.0%</c:formatCode>
                <c:ptCount val="4"/>
                <c:pt idx="0">
                  <c:v>0.62121212121212122</c:v>
                </c:pt>
                <c:pt idx="1">
                  <c:v>0.96969696969696972</c:v>
                </c:pt>
                <c:pt idx="2">
                  <c:v>0.89393939393939392</c:v>
                </c:pt>
                <c:pt idx="3">
                  <c:v>0.18181818181818182</c:v>
                </c:pt>
              </c:numCache>
            </c:numRef>
          </c:val>
          <c:extLst>
            <c:ext xmlns:c16="http://schemas.microsoft.com/office/drawing/2014/chart" uri="{C3380CC4-5D6E-409C-BE32-E72D297353CC}">
              <c16:uniqueId val="{00000001-C700-41FF-A86B-DEB4530FCE77}"/>
            </c:ext>
          </c:extLst>
        </c:ser>
        <c:dLbls>
          <c:showLegendKey val="0"/>
          <c:showVal val="0"/>
          <c:showCatName val="0"/>
          <c:showSerName val="0"/>
          <c:showPercent val="0"/>
          <c:showBubbleSize val="0"/>
        </c:dLbls>
        <c:gapWidth val="150"/>
        <c:overlap val="100"/>
        <c:axId val="748181040"/>
        <c:axId val="748183560"/>
      </c:barChart>
      <c:catAx>
        <c:axId val="74818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3560"/>
        <c:crosses val="autoZero"/>
        <c:auto val="1"/>
        <c:lblAlgn val="ctr"/>
        <c:lblOffset val="100"/>
        <c:noMultiLvlLbl val="0"/>
      </c:catAx>
      <c:valAx>
        <c:axId val="748183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8181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1/21/2025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02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1/21/2025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44893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1/21/2025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69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1/21/2025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86828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1/21/2025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5491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1/21/2025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89852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1/21/2025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02846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1/21/2025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29466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1/21/2025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4404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1/21/2025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61821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1/21/2025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55091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1/21/2025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6653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6071B72-D389-983E-09F5-47CFA0384B60}"/>
              </a:ext>
            </a:extLst>
          </p:cNvPr>
          <p:cNvSpPr>
            <a:spLocks noGrp="1"/>
          </p:cNvSpPr>
          <p:nvPr>
            <p:ph type="ctrTitle"/>
          </p:nvPr>
        </p:nvSpPr>
        <p:spPr>
          <a:xfrm>
            <a:off x="517870" y="978408"/>
            <a:ext cx="5021182" cy="2334248"/>
          </a:xfrm>
        </p:spPr>
        <p:txBody>
          <a:bodyPr anchor="t">
            <a:normAutofit/>
          </a:bodyPr>
          <a:lstStyle/>
          <a:p>
            <a:pPr>
              <a:lnSpc>
                <a:spcPct val="90000"/>
              </a:lnSpc>
            </a:pPr>
            <a:r>
              <a:rPr lang="fr-FR" sz="5100" b="1" dirty="0">
                <a:solidFill>
                  <a:srgbClr val="7030A0"/>
                </a:solidFill>
                <a:latin typeface="OrtankDisplay-wght400 Ortank GX" pitchFamily="2" charset="0"/>
              </a:rPr>
              <a:t>Assemblée plénière annuelle 2024</a:t>
            </a:r>
          </a:p>
        </p:txBody>
      </p:sp>
      <p:sp>
        <p:nvSpPr>
          <p:cNvPr id="3" name="Sous-titre 2">
            <a:extLst>
              <a:ext uri="{FF2B5EF4-FFF2-40B4-BE49-F238E27FC236}">
                <a16:creationId xmlns:a16="http://schemas.microsoft.com/office/drawing/2014/main" id="{6470C1C3-1E5D-64DE-B46D-644CE7047589}"/>
              </a:ext>
            </a:extLst>
          </p:cNvPr>
          <p:cNvSpPr>
            <a:spLocks noGrp="1"/>
          </p:cNvSpPr>
          <p:nvPr>
            <p:ph type="subTitle" idx="1"/>
          </p:nvPr>
        </p:nvSpPr>
        <p:spPr>
          <a:xfrm>
            <a:off x="6652366" y="3705226"/>
            <a:ext cx="5040785" cy="2231136"/>
          </a:xfrm>
        </p:spPr>
        <p:txBody>
          <a:bodyPr anchor="b">
            <a:normAutofit/>
          </a:bodyPr>
          <a:lstStyle/>
          <a:p>
            <a:endParaRPr lang="fr-FR" dirty="0"/>
          </a:p>
          <a:p>
            <a:r>
              <a:rPr lang="fr-FR" i="0" dirty="0">
                <a:latin typeface="OrtankDisplay-wght400 Ortank GX" pitchFamily="2" charset="0"/>
              </a:rPr>
              <a:t>23 janvier 2025</a:t>
            </a:r>
          </a:p>
          <a:p>
            <a:r>
              <a:rPr lang="fr-FR" i="0" dirty="0">
                <a:latin typeface="OrtankDisplay-wght400 Ortank GX" pitchFamily="2" charset="0"/>
              </a:rPr>
              <a:t>Le Lieu-Dit, Clermont-Ferrand </a:t>
            </a:r>
          </a:p>
        </p:txBody>
      </p:sp>
      <p:sp>
        <p:nvSpPr>
          <p:cNvPr id="19" name="Rectangle 1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capture d’écran, Police, logo&#10;&#10;Description générée automatiquement">
            <a:extLst>
              <a:ext uri="{FF2B5EF4-FFF2-40B4-BE49-F238E27FC236}">
                <a16:creationId xmlns:a16="http://schemas.microsoft.com/office/drawing/2014/main" id="{6EB3D539-B4A7-E835-831E-D73149FA8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70" y="3817871"/>
            <a:ext cx="5011957" cy="2318029"/>
          </a:xfrm>
          <a:prstGeom prst="rect">
            <a:avLst/>
          </a:prstGeom>
        </p:spPr>
      </p:pic>
      <p:pic>
        <p:nvPicPr>
          <p:cNvPr id="5" name="Image 4" descr="Une image contenant Police, logo, Graphique, capture d’écran&#10;&#10;Description générée automatiquement">
            <a:extLst>
              <a:ext uri="{FF2B5EF4-FFF2-40B4-BE49-F238E27FC236}">
                <a16:creationId xmlns:a16="http://schemas.microsoft.com/office/drawing/2014/main" id="{F1071A4D-E64A-9FA3-A4FD-46D0BD858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39" y="508090"/>
            <a:ext cx="4661811" cy="2797087"/>
          </a:xfrm>
          <a:prstGeom prst="rect">
            <a:avLst/>
          </a:prstGeom>
        </p:spPr>
      </p:pic>
      <p:sp>
        <p:nvSpPr>
          <p:cNvPr id="21" name="Rectangle 20">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16"/>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48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FE156B-DCDB-27D6-7538-1811831117C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0344ADF-0A74-2FA7-FBE9-76F80056F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038C48-8A59-B21C-BA9F-16CFA50AB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ADC933-CFDB-D226-5A78-D04735E56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89601F-032D-7B62-5297-CE689A45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26AA83-8600-764C-41D5-E5362CBEB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E82E84-457C-F69C-CE83-3CC8F913CE5E}"/>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62C428C8-25D7-DF67-DEAA-DEF0AB125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C0770109-089A-E37E-6701-DBF3EE2BFC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9040" y="844200"/>
            <a:ext cx="1401065" cy="840639"/>
          </a:xfrm>
          <a:prstGeom prst="rect">
            <a:avLst/>
          </a:prstGeom>
        </p:spPr>
      </p:pic>
      <p:sp>
        <p:nvSpPr>
          <p:cNvPr id="5" name="ZoneTexte 4">
            <a:extLst>
              <a:ext uri="{FF2B5EF4-FFF2-40B4-BE49-F238E27FC236}">
                <a16:creationId xmlns:a16="http://schemas.microsoft.com/office/drawing/2014/main" id="{8808FC3A-722D-3D15-E83B-A774F2705704}"/>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EB8AE877-A86F-6FB1-35AA-38C7735AF0D0}"/>
              </a:ext>
            </a:extLst>
          </p:cNvPr>
          <p:cNvSpPr txBox="1"/>
          <p:nvPr/>
        </p:nvSpPr>
        <p:spPr>
          <a:xfrm>
            <a:off x="758159" y="2556379"/>
            <a:ext cx="11081946" cy="4093428"/>
          </a:xfrm>
          <a:prstGeom prst="rect">
            <a:avLst/>
          </a:prstGeom>
          <a:noFill/>
        </p:spPr>
        <p:txBody>
          <a:bodyPr wrap="square" rtlCol="0">
            <a:spAutoFit/>
          </a:bodyPr>
          <a:lstStyle/>
          <a:p>
            <a:r>
              <a:rPr lang="fr-FR" sz="2000" b="1" dirty="0"/>
              <a:t>Effets sur l’emploi </a:t>
            </a:r>
          </a:p>
          <a:p>
            <a:pPr marL="285750" indent="-285750">
              <a:buFont typeface="Wingdings" panose="05000000000000000000" pitchFamily="2" charset="2"/>
              <a:buChar char="Ø"/>
            </a:pPr>
            <a:r>
              <a:rPr lang="fr-FR" sz="2000" dirty="0"/>
              <a:t>13 % des structures qui emploient des permanents déclarent </a:t>
            </a:r>
            <a:r>
              <a:rPr lang="fr-FR" sz="2000" b="1" dirty="0"/>
              <a:t>envisager de licencier</a:t>
            </a:r>
            <a:r>
              <a:rPr lang="fr-FR" sz="2000" dirty="0"/>
              <a:t> d’ici la fin de l’année 2025</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 36 % des structures interrogées envisagent de </a:t>
            </a:r>
            <a:r>
              <a:rPr lang="fr-FR" sz="2000" b="1" dirty="0"/>
              <a:t>ne pas remplacer du personnel </a:t>
            </a:r>
            <a:r>
              <a:rPr lang="fr-FR" sz="2000" dirty="0"/>
              <a:t>sur le départ en 2024 ou 2025 (CDD, retraite, </a:t>
            </a:r>
            <a:r>
              <a:rPr lang="fr-FR" sz="2000" dirty="0" err="1"/>
              <a:t>alternant.e</a:t>
            </a:r>
            <a:r>
              <a:rPr lang="fr-FR" sz="2000" dirty="0"/>
              <a:t>, etc.)</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39% des structures interrogées déclarent avoir </a:t>
            </a:r>
            <a:r>
              <a:rPr lang="fr-FR" sz="2000" b="1" dirty="0"/>
              <a:t>renoncé à une embauche </a:t>
            </a:r>
            <a:r>
              <a:rPr lang="fr-FR" sz="2000" dirty="0"/>
              <a:t>permanente, y compris en apprentissage</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36% des structures interrogées déclarent qu’elles vont </a:t>
            </a:r>
            <a:r>
              <a:rPr lang="fr-FR" sz="2000" b="1" dirty="0"/>
              <a:t>revoir à la baisse le nombre d’intermittents embauchés </a:t>
            </a:r>
            <a:r>
              <a:rPr lang="fr-FR" sz="2000" dirty="0"/>
              <a:t>(il s’agit des intermittents embauchés directement par les structures). </a:t>
            </a:r>
          </a:p>
        </p:txBody>
      </p:sp>
    </p:spTree>
    <p:extLst>
      <p:ext uri="{BB962C8B-B14F-4D97-AF65-F5344CB8AC3E}">
        <p14:creationId xmlns:p14="http://schemas.microsoft.com/office/powerpoint/2010/main" val="388654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FD8289-C372-D768-6F8B-E3D57346C3F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1ACC803-1B94-F7F7-0C26-3F2811C6B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B72F40-57B1-39D3-B012-EB7352E23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11B12B-CFFC-AE7F-56B7-815F71AAC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354079-87A0-B565-4394-744EF320A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A851A8-ABA7-F548-90E2-22D3103F3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541A08-69F2-4258-9D23-27C36A837539}"/>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51A5E2B-3436-DB04-A1AD-253678FCD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085A162-2A47-A639-DA1C-7874ED69F7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9040" y="844200"/>
            <a:ext cx="1401065" cy="840639"/>
          </a:xfrm>
          <a:prstGeom prst="rect">
            <a:avLst/>
          </a:prstGeom>
        </p:spPr>
      </p:pic>
      <p:sp>
        <p:nvSpPr>
          <p:cNvPr id="5" name="ZoneTexte 4">
            <a:extLst>
              <a:ext uri="{FF2B5EF4-FFF2-40B4-BE49-F238E27FC236}">
                <a16:creationId xmlns:a16="http://schemas.microsoft.com/office/drawing/2014/main" id="{03C6E737-DB52-FCBC-1401-7D1F31ED4799}"/>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4A1616EE-9B50-22F1-38C7-3E6BF86C1708}"/>
              </a:ext>
            </a:extLst>
          </p:cNvPr>
          <p:cNvSpPr txBox="1"/>
          <p:nvPr/>
        </p:nvSpPr>
        <p:spPr>
          <a:xfrm>
            <a:off x="674624" y="3186669"/>
            <a:ext cx="11081946" cy="2246769"/>
          </a:xfrm>
          <a:prstGeom prst="rect">
            <a:avLst/>
          </a:prstGeom>
          <a:noFill/>
        </p:spPr>
        <p:txBody>
          <a:bodyPr wrap="square" rtlCol="0">
            <a:spAutoFit/>
          </a:bodyPr>
          <a:lstStyle/>
          <a:p>
            <a:r>
              <a:rPr lang="fr-FR" sz="2000" b="1" dirty="0"/>
              <a:t>Effets sur la diffusion</a:t>
            </a:r>
          </a:p>
          <a:p>
            <a:endParaRPr lang="fr-FR" sz="2000" b="1" dirty="0"/>
          </a:p>
          <a:p>
            <a:pPr marL="285750" indent="-285750">
              <a:buFont typeface="Wingdings" panose="05000000000000000000" pitchFamily="2" charset="2"/>
              <a:buChar char="Ø"/>
            </a:pPr>
            <a:r>
              <a:rPr lang="fr-FR" sz="2000" dirty="0"/>
              <a:t>35 % des </a:t>
            </a:r>
            <a:r>
              <a:rPr lang="fr-FR" sz="2000" b="1" dirty="0"/>
              <a:t>festivals</a:t>
            </a:r>
            <a:r>
              <a:rPr lang="fr-FR" sz="2000" dirty="0"/>
              <a:t> déclarent prévoir une baisse du nombre de représentations ou soirées de concert programmées pour leur prochaine édition. </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42 % des </a:t>
            </a:r>
            <a:r>
              <a:rPr lang="fr-FR" sz="2000" b="1" dirty="0"/>
              <a:t>lieux</a:t>
            </a:r>
            <a:r>
              <a:rPr lang="fr-FR" sz="2000" dirty="0"/>
              <a:t> déclarent prévoir une baisse du nombre de représentations ou soirées de concert programmées sur la saison 2024-2025. </a:t>
            </a:r>
          </a:p>
        </p:txBody>
      </p:sp>
    </p:spTree>
    <p:extLst>
      <p:ext uri="{BB962C8B-B14F-4D97-AF65-F5344CB8AC3E}">
        <p14:creationId xmlns:p14="http://schemas.microsoft.com/office/powerpoint/2010/main" val="188566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EB1FB7-0D98-719B-7535-4CF20B9CF52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290338-7FFC-D4D6-D2DD-471706151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991801-7007-27AA-2540-E6E63CAD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2D414C-C48C-8764-6F34-5F3612171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602D3E-BF00-6A4E-3327-66BAFD21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7222E9-1C37-48EB-7453-431C1471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0210EB-A463-7449-43F6-9C983EC8D9E0}"/>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90F434EE-3B1B-4E71-A5E1-CA24AA9CD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98167B13-9F1B-5DC6-891E-D3AF1062E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9040" y="844200"/>
            <a:ext cx="1401065" cy="840639"/>
          </a:xfrm>
          <a:prstGeom prst="rect">
            <a:avLst/>
          </a:prstGeom>
        </p:spPr>
      </p:pic>
      <p:sp>
        <p:nvSpPr>
          <p:cNvPr id="5" name="ZoneTexte 4">
            <a:extLst>
              <a:ext uri="{FF2B5EF4-FFF2-40B4-BE49-F238E27FC236}">
                <a16:creationId xmlns:a16="http://schemas.microsoft.com/office/drawing/2014/main" id="{32F364EA-6A29-EC92-FBB2-3986FC00786A}"/>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E77E526A-1015-108A-982C-A91537E004B6}"/>
              </a:ext>
            </a:extLst>
          </p:cNvPr>
          <p:cNvSpPr txBox="1"/>
          <p:nvPr/>
        </p:nvSpPr>
        <p:spPr>
          <a:xfrm>
            <a:off x="758159" y="2556379"/>
            <a:ext cx="11081946" cy="3477875"/>
          </a:xfrm>
          <a:prstGeom prst="rect">
            <a:avLst/>
          </a:prstGeom>
          <a:noFill/>
        </p:spPr>
        <p:txBody>
          <a:bodyPr wrap="square" rtlCol="0">
            <a:spAutoFit/>
          </a:bodyPr>
          <a:lstStyle/>
          <a:p>
            <a:r>
              <a:rPr lang="fr-FR" sz="2000" b="1" dirty="0"/>
              <a:t>Effets sur la production</a:t>
            </a:r>
          </a:p>
          <a:p>
            <a:endParaRPr lang="fr-FR" sz="2000" b="1" dirty="0"/>
          </a:p>
          <a:p>
            <a:pPr marL="285750" indent="-285750">
              <a:buFont typeface="Wingdings" panose="05000000000000000000" pitchFamily="2" charset="2"/>
              <a:buChar char="Ø"/>
            </a:pPr>
            <a:r>
              <a:rPr lang="fr-FR" sz="2000" dirty="0"/>
              <a:t>Parmi les </a:t>
            </a:r>
            <a:r>
              <a:rPr lang="fr-FR" sz="2000" b="1" dirty="0"/>
              <a:t>festivals et les lieux </a:t>
            </a:r>
            <a:r>
              <a:rPr lang="fr-FR" sz="2000" dirty="0"/>
              <a:t>déclarant produire des spectacles / concerts, 51 % ont prévu de rogner sur leurs budgets de production / co-production lors de la saison ou de l’édition prochaine.</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81 % des </a:t>
            </a:r>
            <a:r>
              <a:rPr lang="fr-FR" sz="2000" b="1" dirty="0"/>
              <a:t>producteurs de musique </a:t>
            </a:r>
            <a:r>
              <a:rPr lang="fr-FR" sz="2000" dirty="0"/>
              <a:t>déclarent avoir réduit le budget de production de leurs artistes. </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73% des </a:t>
            </a:r>
            <a:r>
              <a:rPr lang="fr-FR" sz="2000" b="1" dirty="0"/>
              <a:t>équipes artistiques </a:t>
            </a:r>
            <a:r>
              <a:rPr lang="fr-FR" sz="2000" dirty="0"/>
              <a:t>disent avoir vu leur budget de production baisser sur la saison 2024- 25.</a:t>
            </a:r>
          </a:p>
        </p:txBody>
      </p:sp>
    </p:spTree>
    <p:extLst>
      <p:ext uri="{BB962C8B-B14F-4D97-AF65-F5344CB8AC3E}">
        <p14:creationId xmlns:p14="http://schemas.microsoft.com/office/powerpoint/2010/main" val="348479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EE07EF-E945-E283-59C5-D620DD977C9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6DCBC46-D056-6A8F-9D55-9CD964866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B91724-FC66-6168-7316-B37386AF4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F8B4E5-5738-F9B0-B224-BCD10DFFA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887A31-FD58-99CD-F5A9-40C2DA6FF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4CE5AA-45C5-831A-CFA6-3DCFAE250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1D22371-9C16-6305-3668-303B9371FA79}"/>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F3FF576-E2F2-5CFE-7FD1-612B4464B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E028FA0-2D98-FF00-3C8F-19BFA0994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9040" y="844200"/>
            <a:ext cx="1401065" cy="840639"/>
          </a:xfrm>
          <a:prstGeom prst="rect">
            <a:avLst/>
          </a:prstGeom>
        </p:spPr>
      </p:pic>
      <p:sp>
        <p:nvSpPr>
          <p:cNvPr id="5" name="ZoneTexte 4">
            <a:extLst>
              <a:ext uri="{FF2B5EF4-FFF2-40B4-BE49-F238E27FC236}">
                <a16:creationId xmlns:a16="http://schemas.microsoft.com/office/drawing/2014/main" id="{9BD91DCD-A82E-0FDE-2CD7-BAC7F2E26028}"/>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EDA7353A-72E9-F024-A383-88F3A439DCBB}"/>
              </a:ext>
            </a:extLst>
          </p:cNvPr>
          <p:cNvSpPr txBox="1"/>
          <p:nvPr/>
        </p:nvSpPr>
        <p:spPr>
          <a:xfrm>
            <a:off x="758159" y="2760948"/>
            <a:ext cx="11081946" cy="3170099"/>
          </a:xfrm>
          <a:prstGeom prst="rect">
            <a:avLst/>
          </a:prstGeom>
          <a:noFill/>
        </p:spPr>
        <p:txBody>
          <a:bodyPr wrap="square" rtlCol="0">
            <a:spAutoFit/>
          </a:bodyPr>
          <a:lstStyle/>
          <a:p>
            <a:r>
              <a:rPr lang="fr-FR" sz="2000" b="1" dirty="0"/>
              <a:t>Effets « collatéraux »</a:t>
            </a:r>
          </a:p>
          <a:p>
            <a:endParaRPr lang="fr-FR" sz="2000" dirty="0"/>
          </a:p>
          <a:p>
            <a:pPr marL="285750" indent="-285750">
              <a:buFont typeface="Wingdings" panose="05000000000000000000" pitchFamily="2" charset="2"/>
              <a:buChar char="Ø"/>
            </a:pPr>
            <a:r>
              <a:rPr lang="fr-FR" sz="2000" dirty="0"/>
              <a:t>L'augmentation des charges des structures les amène également à revoir leur politique :</a:t>
            </a:r>
          </a:p>
          <a:p>
            <a:endParaRPr lang="fr-FR" sz="2000" dirty="0"/>
          </a:p>
          <a:p>
            <a:r>
              <a:rPr lang="fr-FR" sz="2000" dirty="0"/>
              <a:t>– De </a:t>
            </a:r>
            <a:r>
              <a:rPr lang="fr-FR" sz="2000" b="1" dirty="0"/>
              <a:t>recrutement et de création de postes </a:t>
            </a:r>
            <a:r>
              <a:rPr lang="fr-FR" sz="2000" dirty="0"/>
              <a:t>pour 61 % des structures interrogées </a:t>
            </a:r>
          </a:p>
          <a:p>
            <a:r>
              <a:rPr lang="fr-FR" sz="2000" dirty="0"/>
              <a:t>– </a:t>
            </a:r>
            <a:r>
              <a:rPr lang="fr-FR" sz="2000" b="1" dirty="0"/>
              <a:t>D’évolution salariale </a:t>
            </a:r>
            <a:r>
              <a:rPr lang="fr-FR" sz="2000" dirty="0"/>
              <a:t>pour 54 % des structures interrogées </a:t>
            </a:r>
          </a:p>
          <a:p>
            <a:r>
              <a:rPr lang="fr-FR" sz="2000" dirty="0"/>
              <a:t>– </a:t>
            </a:r>
            <a:r>
              <a:rPr lang="fr-FR" sz="2000" b="1" dirty="0"/>
              <a:t>D’investissements matériels </a:t>
            </a:r>
            <a:r>
              <a:rPr lang="fr-FR" sz="2000" dirty="0"/>
              <a:t>pour 51 % des producteurs de musique et des équipes artistiques </a:t>
            </a:r>
          </a:p>
          <a:p>
            <a:r>
              <a:rPr lang="fr-FR" sz="2000" dirty="0"/>
              <a:t>– D’amélioration des </a:t>
            </a:r>
            <a:r>
              <a:rPr lang="fr-FR" sz="2000" b="1" dirty="0"/>
              <a:t>conditions de travail </a:t>
            </a:r>
            <a:r>
              <a:rPr lang="fr-FR" sz="2000" dirty="0"/>
              <a:t>pour 49 % des structures interrogées </a:t>
            </a:r>
          </a:p>
          <a:p>
            <a:r>
              <a:rPr lang="fr-FR" sz="2000" dirty="0"/>
              <a:t>– D’investissements liés à la </a:t>
            </a:r>
            <a:r>
              <a:rPr lang="fr-FR" sz="2000" b="1" dirty="0"/>
              <a:t>transition écologique </a:t>
            </a:r>
            <a:r>
              <a:rPr lang="fr-FR" sz="2000" dirty="0"/>
              <a:t>pour 30 % des structures interrogées </a:t>
            </a:r>
          </a:p>
          <a:p>
            <a:r>
              <a:rPr lang="fr-FR" sz="2000" dirty="0"/>
              <a:t>– De </a:t>
            </a:r>
            <a:r>
              <a:rPr lang="fr-FR" sz="2000" b="1" dirty="0"/>
              <a:t>maintenance des bâtiments </a:t>
            </a:r>
            <a:r>
              <a:rPr lang="fr-FR" sz="2000" dirty="0"/>
              <a:t>pour 24% des lieux et des festivals</a:t>
            </a:r>
          </a:p>
        </p:txBody>
      </p:sp>
    </p:spTree>
    <p:extLst>
      <p:ext uri="{BB962C8B-B14F-4D97-AF65-F5344CB8AC3E}">
        <p14:creationId xmlns:p14="http://schemas.microsoft.com/office/powerpoint/2010/main" val="20974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C90930-C345-B06B-067D-F20A2857792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228424-3194-0258-1C37-46A4E9161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C4D381-984F-24F1-EBFF-CF375104A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DD8678-65AF-EA97-A410-3CAFE92A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A4CC65-E38E-27E9-1638-ED278A4DB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F9B44-DA56-0229-D770-2E4FB3CEA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2715EA-96FF-9ED1-40D3-121945E8FBF0}"/>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F55E7223-0BD3-478B-A264-406AE7EED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1FCA462-6037-87B3-67CA-6985B125F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B315CD2C-7B2D-5D7A-A49D-503DF07A315E}"/>
              </a:ext>
            </a:extLst>
          </p:cNvPr>
          <p:cNvSpPr txBox="1"/>
          <p:nvPr/>
        </p:nvSpPr>
        <p:spPr>
          <a:xfrm>
            <a:off x="517869" y="1090747"/>
            <a:ext cx="11165481" cy="646331"/>
          </a:xfrm>
          <a:prstGeom prst="rect">
            <a:avLst/>
          </a:prstGeom>
          <a:noFill/>
        </p:spPr>
        <p:txBody>
          <a:bodyPr wrap="square" rtlCol="0">
            <a:spAutoFit/>
          </a:bodyPr>
          <a:lstStyle/>
          <a:p>
            <a:r>
              <a:rPr lang="fr-FR" sz="3600" b="1" dirty="0">
                <a:solidFill>
                  <a:srgbClr val="7030A0"/>
                </a:solidFill>
                <a:latin typeface="OrtankDisplay-wght400 Ortank GX" pitchFamily="2" charset="0"/>
              </a:rPr>
              <a:t>Projections 2025 – Groupe Politiques culturelles</a:t>
            </a:r>
          </a:p>
        </p:txBody>
      </p:sp>
      <p:sp>
        <p:nvSpPr>
          <p:cNvPr id="3" name="Flèche : droite 2">
            <a:extLst>
              <a:ext uri="{FF2B5EF4-FFF2-40B4-BE49-F238E27FC236}">
                <a16:creationId xmlns:a16="http://schemas.microsoft.com/office/drawing/2014/main" id="{1AC0F3B1-2C7F-8575-0C8B-E97043AEDAE2}"/>
              </a:ext>
            </a:extLst>
          </p:cNvPr>
          <p:cNvSpPr/>
          <p:nvPr/>
        </p:nvSpPr>
        <p:spPr>
          <a:xfrm>
            <a:off x="535287" y="2796313"/>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FF6003AB-CAD8-FC7C-295F-F1FA15D2D17F}"/>
              </a:ext>
            </a:extLst>
          </p:cNvPr>
          <p:cNvSpPr txBox="1"/>
          <p:nvPr/>
        </p:nvSpPr>
        <p:spPr>
          <a:xfrm>
            <a:off x="1770308" y="2740144"/>
            <a:ext cx="9109165" cy="779444"/>
          </a:xfrm>
          <a:prstGeom prst="rect">
            <a:avLst/>
          </a:prstGeom>
          <a:noFill/>
        </p:spPr>
        <p:txBody>
          <a:bodyPr wrap="square" rtlCol="0">
            <a:spAutoFit/>
          </a:bodyPr>
          <a:lstStyle/>
          <a:p>
            <a:pPr>
              <a:lnSpc>
                <a:spcPct val="115000"/>
              </a:lnSpc>
              <a:spcAft>
                <a:spcPts val="10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Un travail de réflexion et de préconisations autour des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modèles économiques du spectacle vivant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et des modalités de soutien public au secteur</a:t>
            </a:r>
          </a:p>
        </p:txBody>
      </p:sp>
      <p:sp>
        <p:nvSpPr>
          <p:cNvPr id="7" name="Flèche : droite 6">
            <a:extLst>
              <a:ext uri="{FF2B5EF4-FFF2-40B4-BE49-F238E27FC236}">
                <a16:creationId xmlns:a16="http://schemas.microsoft.com/office/drawing/2014/main" id="{FDA01B77-A2BF-F2BD-B6B5-C7EC956398C1}"/>
              </a:ext>
            </a:extLst>
          </p:cNvPr>
          <p:cNvSpPr/>
          <p:nvPr/>
        </p:nvSpPr>
        <p:spPr>
          <a:xfrm>
            <a:off x="535287" y="3692356"/>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B179B794-AB0B-B648-AAB7-6F1BCDED2220}"/>
              </a:ext>
            </a:extLst>
          </p:cNvPr>
          <p:cNvSpPr txBox="1"/>
          <p:nvPr/>
        </p:nvSpPr>
        <p:spPr>
          <a:xfrm>
            <a:off x="1770308" y="3662772"/>
            <a:ext cx="9109165" cy="1872051"/>
          </a:xfrm>
          <a:prstGeom prst="rect">
            <a:avLst/>
          </a:prstGeom>
          <a:noFill/>
        </p:spPr>
        <p:txBody>
          <a:bodyPr wrap="square" rtlCol="0">
            <a:spAutoFit/>
          </a:bodyPr>
          <a:lstStyle/>
          <a:p>
            <a:pPr>
              <a:lnSpc>
                <a:spcPct val="115000"/>
              </a:lnSpc>
              <a:spcAft>
                <a:spcPts val="1000"/>
              </a:spcAft>
            </a:pP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Des temps d’information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au groupe concernant : </a:t>
            </a:r>
          </a:p>
          <a:p>
            <a:pPr marL="342900" indent="-342900">
              <a:lnSpc>
                <a:spcPct val="115000"/>
              </a:lnSpc>
              <a:spcAft>
                <a:spcPts val="1000"/>
              </a:spcAft>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Les politiques de lutte contre les discriminations</a:t>
            </a:r>
          </a:p>
          <a:p>
            <a:pPr marL="342900" indent="-342900">
              <a:lnSpc>
                <a:spcPct val="115000"/>
              </a:lnSpc>
              <a:spcAft>
                <a:spcPts val="1000"/>
              </a:spcAft>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Le plan </a:t>
            </a:r>
            <a:r>
              <a:rPr lang="fr-FR" sz="2000" kern="100" dirty="0" err="1">
                <a:effectLst/>
                <a:latin typeface="Calibri" panose="020F0502020204030204" pitchFamily="34" charset="0"/>
                <a:ea typeface="Calibri" panose="020F0502020204030204" pitchFamily="34" charset="0"/>
                <a:cs typeface="Times New Roman" panose="02020603050405020304" pitchFamily="18" charset="0"/>
              </a:rPr>
              <a:t>Cacté</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porté </a:t>
            </a:r>
            <a:r>
              <a:rPr lang="fr-FR" sz="2000" kern="100" dirty="0">
                <a:latin typeface="Calibri" panose="020F0502020204030204" pitchFamily="34" charset="0"/>
                <a:ea typeface="Calibri" panose="020F0502020204030204" pitchFamily="34" charset="0"/>
                <a:cs typeface="Times New Roman" panose="02020603050405020304" pitchFamily="18" charset="0"/>
              </a:rPr>
              <a:t>par le ministère de la Culture</a:t>
            </a:r>
          </a:p>
          <a:p>
            <a:pPr marL="342900" indent="-342900">
              <a:lnSpc>
                <a:spcPct val="115000"/>
              </a:lnSpc>
              <a:spcAft>
                <a:spcPts val="1000"/>
              </a:spcAft>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Les ressources produites par le CNM</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63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4B0B-AF0C-1EF9-4A9F-73F29A00F3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C47E63B-9AD5-E709-84EC-6F3E0824BDC5}"/>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25648A5D-A0A8-CA74-5696-0516EE71C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A08C132A-D90F-591B-1ED4-7F2FACC10058}"/>
              </a:ext>
            </a:extLst>
          </p:cNvPr>
          <p:cNvSpPr txBox="1"/>
          <p:nvPr/>
        </p:nvSpPr>
        <p:spPr>
          <a:xfrm>
            <a:off x="512209" y="904078"/>
            <a:ext cx="11165481"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Emploi Formation </a:t>
            </a:r>
          </a:p>
          <a:p>
            <a:endParaRPr lang="fr-FR" sz="2400" dirty="0">
              <a:latin typeface="Wotfard" panose="00000500000000000000" pitchFamily="50" charset="0"/>
            </a:endParaRPr>
          </a:p>
          <a:p>
            <a:r>
              <a:rPr lang="fr-FR" sz="2400" dirty="0">
                <a:latin typeface="Wotfard" panose="00000500000000000000" pitchFamily="50" charset="0"/>
              </a:rPr>
              <a:t>Présentation par Sabine </a:t>
            </a:r>
            <a:r>
              <a:rPr lang="fr-FR" sz="2400" dirty="0" err="1">
                <a:latin typeface="Wotfard" panose="00000500000000000000" pitchFamily="50" charset="0"/>
              </a:rPr>
              <a:t>Danquigny</a:t>
            </a:r>
            <a:r>
              <a:rPr lang="fr-FR" sz="2400" dirty="0">
                <a:latin typeface="Wotfard" panose="00000500000000000000" pitchFamily="50" charset="0"/>
              </a:rPr>
              <a:t> (France Travail scènes et images) et Sébastien Duenas (SUD Culture)</a:t>
            </a:r>
          </a:p>
        </p:txBody>
      </p:sp>
      <p:sp>
        <p:nvSpPr>
          <p:cNvPr id="3" name="ZoneTexte 2">
            <a:extLst>
              <a:ext uri="{FF2B5EF4-FFF2-40B4-BE49-F238E27FC236}">
                <a16:creationId xmlns:a16="http://schemas.microsoft.com/office/drawing/2014/main" id="{6361A96E-CE5F-1199-295E-551ED11847B3}"/>
              </a:ext>
            </a:extLst>
          </p:cNvPr>
          <p:cNvSpPr txBox="1"/>
          <p:nvPr/>
        </p:nvSpPr>
        <p:spPr>
          <a:xfrm>
            <a:off x="1471748" y="2785513"/>
            <a:ext cx="9945188" cy="710707"/>
          </a:xfrm>
          <a:prstGeom prst="rect">
            <a:avLst/>
          </a:prstGeom>
          <a:noFill/>
        </p:spPr>
        <p:txBody>
          <a:bodyPr wrap="square" rtlCol="0">
            <a:spAutoFit/>
          </a:bodyPr>
          <a:lstStyle/>
          <a:p>
            <a:pPr lvl="0">
              <a:lnSpc>
                <a:spcPct val="115000"/>
              </a:lnSpc>
              <a:spcAft>
                <a:spcPts val="10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réalisation d’une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étude autour des effets des formations sur la prévention des VHSS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au sein des structures du spectacle vivant. </a:t>
            </a:r>
          </a:p>
        </p:txBody>
      </p:sp>
      <p:sp>
        <p:nvSpPr>
          <p:cNvPr id="6" name="Flèche : droite 5">
            <a:extLst>
              <a:ext uri="{FF2B5EF4-FFF2-40B4-BE49-F238E27FC236}">
                <a16:creationId xmlns:a16="http://schemas.microsoft.com/office/drawing/2014/main" id="{1B38B632-6D57-168B-943A-665B95A3F424}"/>
              </a:ext>
            </a:extLst>
          </p:cNvPr>
          <p:cNvSpPr/>
          <p:nvPr/>
        </p:nvSpPr>
        <p:spPr>
          <a:xfrm>
            <a:off x="535287" y="2956200"/>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lèche : droite 6">
            <a:extLst>
              <a:ext uri="{FF2B5EF4-FFF2-40B4-BE49-F238E27FC236}">
                <a16:creationId xmlns:a16="http://schemas.microsoft.com/office/drawing/2014/main" id="{DAC6494F-7057-538C-12AD-6BFBC4501238}"/>
              </a:ext>
            </a:extLst>
          </p:cNvPr>
          <p:cNvSpPr/>
          <p:nvPr/>
        </p:nvSpPr>
        <p:spPr>
          <a:xfrm>
            <a:off x="535287" y="3973501"/>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6D6EEF24-5412-1E4A-4BCF-A21DAB2ADBE6}"/>
              </a:ext>
            </a:extLst>
          </p:cNvPr>
          <p:cNvSpPr txBox="1"/>
          <p:nvPr/>
        </p:nvSpPr>
        <p:spPr>
          <a:xfrm>
            <a:off x="1480457" y="3955341"/>
            <a:ext cx="9945188" cy="36933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Un travail autour des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bilans sociaux des structures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du spectacle vivant en région</a:t>
            </a:r>
            <a:endParaRPr lang="fr-FR" dirty="0"/>
          </a:p>
        </p:txBody>
      </p:sp>
      <p:sp>
        <p:nvSpPr>
          <p:cNvPr id="10" name="Flèche : droite 9">
            <a:extLst>
              <a:ext uri="{FF2B5EF4-FFF2-40B4-BE49-F238E27FC236}">
                <a16:creationId xmlns:a16="http://schemas.microsoft.com/office/drawing/2014/main" id="{E9748D08-0A1C-A1B3-F748-2A1ADBA85B4A}"/>
              </a:ext>
            </a:extLst>
          </p:cNvPr>
          <p:cNvSpPr/>
          <p:nvPr/>
        </p:nvSpPr>
        <p:spPr>
          <a:xfrm>
            <a:off x="535287" y="4990802"/>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88F52592-D916-C2B2-6881-B9D2D4B5AF22}"/>
              </a:ext>
            </a:extLst>
          </p:cNvPr>
          <p:cNvSpPr txBox="1"/>
          <p:nvPr/>
        </p:nvSpPr>
        <p:spPr>
          <a:xfrm>
            <a:off x="1480457" y="4865680"/>
            <a:ext cx="9945188" cy="646331"/>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Un temps d’information relatif aux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effets du numérique </a:t>
            </a:r>
            <a:r>
              <a:rPr lang="fr-FR" sz="1800" dirty="0">
                <a:effectLst/>
                <a:latin typeface="Calibri" panose="020F0502020204030204" pitchFamily="34" charset="0"/>
                <a:ea typeface="Calibri" panose="020F0502020204030204" pitchFamily="34" charset="0"/>
                <a:cs typeface="Times New Roman" panose="02020603050405020304" pitchFamily="18" charset="0"/>
              </a:rPr>
              <a:t>sur les métiers du spectacle vivant , animé par Anne Le Gall, du TMN Lab</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6497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8AFAF-1AA7-9536-92CC-C5250699AB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383EEB-5C7E-5D11-22F7-A0CDEC878A87}"/>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C04AEC8F-FA48-96B8-CD2F-19E8D3F760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CCD80366-68C1-7F3E-D361-7D9805281F61}"/>
              </a:ext>
            </a:extLst>
          </p:cNvPr>
          <p:cNvSpPr txBox="1"/>
          <p:nvPr/>
        </p:nvSpPr>
        <p:spPr>
          <a:xfrm>
            <a:off x="512209" y="904078"/>
            <a:ext cx="5039505" cy="3046988"/>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Emploi Formation </a:t>
            </a:r>
          </a:p>
          <a:p>
            <a:endParaRPr lang="fr-FR" sz="2400" dirty="0">
              <a:latin typeface="Wotfard" panose="00000500000000000000" pitchFamily="50" charset="0"/>
            </a:endParaRPr>
          </a:p>
          <a:p>
            <a:r>
              <a:rPr lang="fr-FR" sz="2400" dirty="0">
                <a:latin typeface="Wotfard" panose="00000500000000000000" pitchFamily="50" charset="0"/>
              </a:rPr>
              <a:t>Zoom sur l’étude « </a:t>
            </a:r>
            <a:r>
              <a:rPr lang="fr-FR" sz="2400" dirty="0"/>
              <a:t>LES FORMATIONS RELATIVES À LA PRÉVENTION DES VHSS DANS LE SPECTACLE VIVANT »</a:t>
            </a:r>
            <a:endParaRPr lang="fr-FR" sz="2400" dirty="0">
              <a:latin typeface="Wotfard" panose="00000500000000000000" pitchFamily="50" charset="0"/>
            </a:endParaRPr>
          </a:p>
        </p:txBody>
      </p:sp>
      <p:pic>
        <p:nvPicPr>
          <p:cNvPr id="6" name="Image 5">
            <a:extLst>
              <a:ext uri="{FF2B5EF4-FFF2-40B4-BE49-F238E27FC236}">
                <a16:creationId xmlns:a16="http://schemas.microsoft.com/office/drawing/2014/main" id="{6C71B615-672A-E58D-FCB1-436ABC9BA86D}"/>
              </a:ext>
            </a:extLst>
          </p:cNvPr>
          <p:cNvPicPr>
            <a:picLocks noChangeAspect="1"/>
          </p:cNvPicPr>
          <p:nvPr/>
        </p:nvPicPr>
        <p:blipFill>
          <a:blip r:embed="rId3"/>
          <a:stretch>
            <a:fillRect/>
          </a:stretch>
        </p:blipFill>
        <p:spPr>
          <a:xfrm>
            <a:off x="6977194" y="784281"/>
            <a:ext cx="3702240" cy="4959605"/>
          </a:xfrm>
          <a:prstGeom prst="rect">
            <a:avLst/>
          </a:prstGeom>
        </p:spPr>
      </p:pic>
    </p:spTree>
    <p:extLst>
      <p:ext uri="{BB962C8B-B14F-4D97-AF65-F5344CB8AC3E}">
        <p14:creationId xmlns:p14="http://schemas.microsoft.com/office/powerpoint/2010/main" val="25950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2661-308A-147A-B890-1BAD7F8631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E5CE34-FE63-E15A-57A9-77F5A9C68076}"/>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26F7029-37FD-C6F9-B606-56A1CECA69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A4D2CABC-CCD3-58F1-C48C-969398A3A2AC}"/>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Emploi Formation</a:t>
            </a:r>
          </a:p>
          <a:p>
            <a:endParaRPr lang="fr-FR" sz="2400" dirty="0">
              <a:latin typeface="Wotfard" panose="00000500000000000000" pitchFamily="50" charset="0"/>
            </a:endParaRPr>
          </a:p>
          <a:p>
            <a:r>
              <a:rPr lang="fr-FR" sz="2400" dirty="0">
                <a:latin typeface="Wotfard" panose="00000500000000000000" pitchFamily="50" charset="0"/>
              </a:rPr>
              <a:t>Zoom sur l’étude &gt; préconisations </a:t>
            </a:r>
          </a:p>
        </p:txBody>
      </p:sp>
      <p:sp>
        <p:nvSpPr>
          <p:cNvPr id="3" name="Flèche : droite 2">
            <a:extLst>
              <a:ext uri="{FF2B5EF4-FFF2-40B4-BE49-F238E27FC236}">
                <a16:creationId xmlns:a16="http://schemas.microsoft.com/office/drawing/2014/main" id="{4CDC89E8-84E3-A5D0-F1E8-7FCD6B1FC0E6}"/>
              </a:ext>
            </a:extLst>
          </p:cNvPr>
          <p:cNvSpPr/>
          <p:nvPr/>
        </p:nvSpPr>
        <p:spPr>
          <a:xfrm>
            <a:off x="535287" y="2796313"/>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25B70EE6-48E3-E2A8-3D14-92D58627C7A8}"/>
              </a:ext>
            </a:extLst>
          </p:cNvPr>
          <p:cNvSpPr txBox="1"/>
          <p:nvPr/>
        </p:nvSpPr>
        <p:spPr>
          <a:xfrm>
            <a:off x="1770308" y="2740144"/>
            <a:ext cx="9109165" cy="2451440"/>
          </a:xfrm>
          <a:prstGeom prst="rect">
            <a:avLst/>
          </a:prstGeom>
          <a:noFill/>
        </p:spPr>
        <p:txBody>
          <a:bodyPr wrap="square" rtlCol="0">
            <a:spAutoFit/>
          </a:bodyPr>
          <a:lstStyle/>
          <a:p>
            <a:pPr>
              <a:lnSpc>
                <a:spcPct val="115000"/>
              </a:lnSpc>
              <a:spcAft>
                <a:spcPts val="1000"/>
              </a:spcAft>
            </a:pPr>
            <a:r>
              <a:rPr lang="fr-FR" sz="2000" b="1" dirty="0"/>
              <a:t>Élargir le spectre des personnes formées au sein des équipes </a:t>
            </a:r>
          </a:p>
          <a:p>
            <a:pPr marL="342900" indent="-342900">
              <a:lnSpc>
                <a:spcPct val="115000"/>
              </a:lnSpc>
              <a:spcAft>
                <a:spcPts val="1000"/>
              </a:spcAft>
              <a:buFontTx/>
              <a:buChar char="-"/>
            </a:pPr>
            <a:r>
              <a:rPr lang="fr-FR" sz="2000" dirty="0"/>
              <a:t>former davantage d’hommes, de personnes issues des métiers techniques et administratifs, d’employés et d’intermittents. </a:t>
            </a:r>
          </a:p>
          <a:p>
            <a:pPr marL="342900" indent="-342900">
              <a:lnSpc>
                <a:spcPct val="115000"/>
              </a:lnSpc>
              <a:spcAft>
                <a:spcPts val="1000"/>
              </a:spcAft>
              <a:buFontTx/>
              <a:buChar char="-"/>
            </a:pPr>
            <a:r>
              <a:rPr lang="fr-FR" sz="2000" dirty="0"/>
              <a:t>Le déficit actuel de diversité des personnes formées laisse de nombreuses situations (tournées, temps de répétitions, etc.) dans l’angle mort des dispositifs mis en place dans le cadre des plans de lutte contre les VHSS.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01AB7A96-91CA-ECE9-BD5D-2B043B2A918E}"/>
              </a:ext>
            </a:extLst>
          </p:cNvPr>
          <p:cNvSpPr txBox="1"/>
          <p:nvPr/>
        </p:nvSpPr>
        <p:spPr>
          <a:xfrm>
            <a:off x="1541417" y="6369414"/>
            <a:ext cx="9109165" cy="425501"/>
          </a:xfrm>
          <a:prstGeom prst="rect">
            <a:avLst/>
          </a:prstGeom>
          <a:noFill/>
        </p:spPr>
        <p:txBody>
          <a:bodyPr wrap="square" rtlCol="0">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44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5D7B-4D81-92D1-8A88-24C454D024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1CDB7A-01A7-FF71-BAEF-3786EC4293ED}"/>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BF30ACEA-A771-8E51-08A2-29ED553FB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530ABC8C-3225-92B6-3BF0-074A9E858F1E}"/>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Emploi Formation</a:t>
            </a:r>
          </a:p>
          <a:p>
            <a:endParaRPr lang="fr-FR" sz="2400" dirty="0">
              <a:latin typeface="Wotfard" panose="00000500000000000000" pitchFamily="50" charset="0"/>
            </a:endParaRPr>
          </a:p>
          <a:p>
            <a:r>
              <a:rPr lang="fr-FR" sz="2400" dirty="0">
                <a:latin typeface="Wotfard" panose="00000500000000000000" pitchFamily="50" charset="0"/>
              </a:rPr>
              <a:t>Zoom sur l’étude &gt; préconisations </a:t>
            </a:r>
          </a:p>
        </p:txBody>
      </p:sp>
      <p:sp>
        <p:nvSpPr>
          <p:cNvPr id="3" name="Flèche : droite 2">
            <a:extLst>
              <a:ext uri="{FF2B5EF4-FFF2-40B4-BE49-F238E27FC236}">
                <a16:creationId xmlns:a16="http://schemas.microsoft.com/office/drawing/2014/main" id="{816E94E3-6C06-8487-DF48-80DA7095B420}"/>
              </a:ext>
            </a:extLst>
          </p:cNvPr>
          <p:cNvSpPr/>
          <p:nvPr/>
        </p:nvSpPr>
        <p:spPr>
          <a:xfrm>
            <a:off x="535287" y="2796313"/>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AFDFEB-AB2B-5A03-AE8D-4F4BCAD8CCDF}"/>
              </a:ext>
            </a:extLst>
          </p:cNvPr>
          <p:cNvSpPr txBox="1"/>
          <p:nvPr/>
        </p:nvSpPr>
        <p:spPr>
          <a:xfrm>
            <a:off x="1770308" y="2740144"/>
            <a:ext cx="9109165" cy="2097497"/>
          </a:xfrm>
          <a:prstGeom prst="rect">
            <a:avLst/>
          </a:prstGeom>
          <a:noFill/>
        </p:spPr>
        <p:txBody>
          <a:bodyPr wrap="square" rtlCol="0">
            <a:spAutoFit/>
          </a:bodyPr>
          <a:lstStyle/>
          <a:p>
            <a:pPr>
              <a:lnSpc>
                <a:spcPct val="115000"/>
              </a:lnSpc>
              <a:spcAft>
                <a:spcPts val="1000"/>
              </a:spcAft>
            </a:pPr>
            <a:r>
              <a:rPr lang="fr-FR" sz="2000" b="1" dirty="0"/>
              <a:t>Former largement les bénévoles </a:t>
            </a:r>
          </a:p>
          <a:p>
            <a:pPr marL="342900" indent="-342900">
              <a:lnSpc>
                <a:spcPct val="115000"/>
              </a:lnSpc>
              <a:spcAft>
                <a:spcPts val="1000"/>
              </a:spcAft>
              <a:buFontTx/>
              <a:buChar char="-"/>
            </a:pPr>
            <a:r>
              <a:rPr lang="fr-FR" sz="2000" dirty="0"/>
              <a:t>Le groupe appelle à la formation systématique des membres des bureaux des associations, qui sont les employeurs des salariés concernés par ces VHSS. </a:t>
            </a:r>
          </a:p>
          <a:p>
            <a:pPr marL="342900" indent="-342900">
              <a:lnSpc>
                <a:spcPct val="115000"/>
              </a:lnSpc>
              <a:spcAft>
                <a:spcPts val="1000"/>
              </a:spcAft>
              <a:buFontTx/>
              <a:buChar char="-"/>
            </a:pPr>
            <a:r>
              <a:rPr lang="fr-FR" sz="2000" dirty="0"/>
              <a:t>Pour cela, il serait utile que la branche autorise les OPCO compétents à une prise en charge de la formation des bénévoles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6FAF89A-154B-7BE6-E998-32866E8C780D}"/>
              </a:ext>
            </a:extLst>
          </p:cNvPr>
          <p:cNvSpPr txBox="1"/>
          <p:nvPr/>
        </p:nvSpPr>
        <p:spPr>
          <a:xfrm>
            <a:off x="1541417" y="6369414"/>
            <a:ext cx="9109165" cy="425501"/>
          </a:xfrm>
          <a:prstGeom prst="rect">
            <a:avLst/>
          </a:prstGeom>
          <a:noFill/>
        </p:spPr>
        <p:txBody>
          <a:bodyPr wrap="square" rtlCol="0">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15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0EE79-F0BB-02A8-5FB4-10B310D4C5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5754B0F-1BA1-C4F8-F0C1-7DDADCEED776}"/>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805B8E2-57B3-70D4-3553-76F7D68A3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D194F9D9-BC3B-C3D1-18D3-0FC00C566166}"/>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Emploi Formation</a:t>
            </a:r>
          </a:p>
          <a:p>
            <a:endParaRPr lang="fr-FR" sz="2400" dirty="0">
              <a:latin typeface="Wotfard" panose="00000500000000000000" pitchFamily="50" charset="0"/>
            </a:endParaRPr>
          </a:p>
          <a:p>
            <a:r>
              <a:rPr lang="fr-FR" sz="2400" dirty="0">
                <a:latin typeface="Wotfard" panose="00000500000000000000" pitchFamily="50" charset="0"/>
              </a:rPr>
              <a:t>Zoom sur l’étude &gt; préconisations </a:t>
            </a:r>
          </a:p>
        </p:txBody>
      </p:sp>
      <p:sp>
        <p:nvSpPr>
          <p:cNvPr id="3" name="Flèche : droite 2">
            <a:extLst>
              <a:ext uri="{FF2B5EF4-FFF2-40B4-BE49-F238E27FC236}">
                <a16:creationId xmlns:a16="http://schemas.microsoft.com/office/drawing/2014/main" id="{FB82AD77-8FEB-1680-719D-61582C624E6B}"/>
              </a:ext>
            </a:extLst>
          </p:cNvPr>
          <p:cNvSpPr/>
          <p:nvPr/>
        </p:nvSpPr>
        <p:spPr>
          <a:xfrm>
            <a:off x="535287" y="2796313"/>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5BF7A6A9-F457-45DC-F16D-32B2ABD16D1A}"/>
              </a:ext>
            </a:extLst>
          </p:cNvPr>
          <p:cNvSpPr txBox="1"/>
          <p:nvPr/>
        </p:nvSpPr>
        <p:spPr>
          <a:xfrm>
            <a:off x="1683222" y="2772304"/>
            <a:ext cx="9109165" cy="1871794"/>
          </a:xfrm>
          <a:prstGeom prst="rect">
            <a:avLst/>
          </a:prstGeom>
          <a:noFill/>
        </p:spPr>
        <p:txBody>
          <a:bodyPr wrap="square" rtlCol="0">
            <a:spAutoFit/>
          </a:bodyPr>
          <a:lstStyle/>
          <a:p>
            <a:pPr>
              <a:lnSpc>
                <a:spcPct val="115000"/>
              </a:lnSpc>
              <a:spcAft>
                <a:spcPts val="1000"/>
              </a:spcAft>
            </a:pPr>
            <a:r>
              <a:rPr lang="fr-FR" sz="2000" b="1" dirty="0"/>
              <a:t>Faciliter l’accès à l’information au sein des entreprises </a:t>
            </a:r>
          </a:p>
          <a:p>
            <a:pPr marL="342900" indent="-342900">
              <a:lnSpc>
                <a:spcPct val="115000"/>
              </a:lnSpc>
              <a:spcAft>
                <a:spcPts val="1000"/>
              </a:spcAft>
              <a:buFontTx/>
              <a:buChar char="-"/>
            </a:pPr>
            <a:r>
              <a:rPr lang="fr-FR" sz="2000" dirty="0"/>
              <a:t>Démultiplier les lieux d’affichage, </a:t>
            </a:r>
          </a:p>
          <a:p>
            <a:pPr marL="342900" indent="-342900">
              <a:lnSpc>
                <a:spcPct val="115000"/>
              </a:lnSpc>
              <a:spcAft>
                <a:spcPts val="1000"/>
              </a:spcAft>
              <a:buFontTx/>
              <a:buChar char="-"/>
            </a:pPr>
            <a:r>
              <a:rPr lang="fr-FR" sz="2000" dirty="0"/>
              <a:t>informer sur les cellules d’écoute extérieures aux entreprises, </a:t>
            </a:r>
          </a:p>
          <a:p>
            <a:pPr marL="342900" indent="-342900">
              <a:lnSpc>
                <a:spcPct val="115000"/>
              </a:lnSpc>
              <a:spcAft>
                <a:spcPts val="1000"/>
              </a:spcAft>
              <a:buFontTx/>
              <a:buChar char="-"/>
            </a:pPr>
            <a:r>
              <a:rPr lang="fr-FR" sz="2000" dirty="0"/>
              <a:t>organiser des temps de concertation sur ces questions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F9034A97-10E4-A205-E2CE-F2E464F8D73E}"/>
              </a:ext>
            </a:extLst>
          </p:cNvPr>
          <p:cNvSpPr txBox="1"/>
          <p:nvPr/>
        </p:nvSpPr>
        <p:spPr>
          <a:xfrm>
            <a:off x="1541417" y="6369414"/>
            <a:ext cx="9109165" cy="425501"/>
          </a:xfrm>
          <a:prstGeom prst="rect">
            <a:avLst/>
          </a:prstGeom>
          <a:noFill/>
        </p:spPr>
        <p:txBody>
          <a:bodyPr wrap="square" rtlCol="0">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50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9818B8-5BF6-5284-E898-F0F40B790C30}"/>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97DCDDB-59CB-18DA-E087-25E01CFC3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658B03EA-9119-620A-AD4B-DA69EF58E6CC}"/>
              </a:ext>
            </a:extLst>
          </p:cNvPr>
          <p:cNvSpPr txBox="1"/>
          <p:nvPr/>
        </p:nvSpPr>
        <p:spPr>
          <a:xfrm>
            <a:off x="1752600" y="2003097"/>
            <a:ext cx="8969829" cy="2123658"/>
          </a:xfrm>
          <a:prstGeom prst="rect">
            <a:avLst/>
          </a:prstGeom>
          <a:noFill/>
        </p:spPr>
        <p:txBody>
          <a:bodyPr wrap="square" rtlCol="0">
            <a:spAutoFit/>
          </a:bodyPr>
          <a:lstStyle/>
          <a:p>
            <a:r>
              <a:rPr lang="fr-FR" sz="3600" b="1" dirty="0">
                <a:solidFill>
                  <a:srgbClr val="7030A0"/>
                </a:solidFill>
                <a:latin typeface="OrtankDisplay-wght400 Ortank GX" pitchFamily="2" charset="0"/>
              </a:rPr>
              <a:t>Introduction par Mme Isabelle </a:t>
            </a:r>
            <a:r>
              <a:rPr lang="fr-FR" sz="3600" b="1" dirty="0" err="1">
                <a:solidFill>
                  <a:srgbClr val="7030A0"/>
                </a:solidFill>
                <a:latin typeface="OrtankDisplay-wght400 Ortank GX" pitchFamily="2" charset="0"/>
              </a:rPr>
              <a:t>Lavest</a:t>
            </a:r>
            <a:r>
              <a:rPr lang="fr-FR" sz="3600" b="1" dirty="0">
                <a:solidFill>
                  <a:srgbClr val="7030A0"/>
                </a:solidFill>
                <a:latin typeface="OrtankDisplay-wght400 Ortank GX" pitchFamily="2" charset="0"/>
              </a:rPr>
              <a:t> </a:t>
            </a:r>
          </a:p>
          <a:p>
            <a:pPr lvl="1"/>
            <a:endParaRPr lang="fr-FR" sz="2400" dirty="0">
              <a:latin typeface="Wotfard" panose="00000500000000000000" pitchFamily="50" charset="0"/>
            </a:endParaRPr>
          </a:p>
          <a:p>
            <a:pPr lvl="1"/>
            <a:r>
              <a:rPr lang="fr-FR" sz="2400" dirty="0">
                <a:latin typeface="Wotfard" panose="00000500000000000000" pitchFamily="50" charset="0"/>
              </a:rPr>
              <a:t>Vice-présidente en charge de la politique culturelle, Clermont-Auvergne métropole,</a:t>
            </a:r>
          </a:p>
          <a:p>
            <a:pPr lvl="1"/>
            <a:r>
              <a:rPr lang="fr-FR" sz="2400" dirty="0">
                <a:latin typeface="Wotfard" panose="00000500000000000000" pitchFamily="50" charset="0"/>
              </a:rPr>
              <a:t>Adjointe au maire de Clermont-Ferrand</a:t>
            </a:r>
          </a:p>
        </p:txBody>
      </p:sp>
      <p:pic>
        <p:nvPicPr>
          <p:cNvPr id="1026" name="Picture 2" descr="Clermont Auvergne Métropole-Conseil Communautaire du 31 mars ...">
            <a:extLst>
              <a:ext uri="{FF2B5EF4-FFF2-40B4-BE49-F238E27FC236}">
                <a16:creationId xmlns:a16="http://schemas.microsoft.com/office/drawing/2014/main" id="{8FB4F4B8-E412-3372-8F83-AB0921C77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053" y="3676823"/>
            <a:ext cx="2500703" cy="2333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A852456-F5E2-786D-B402-6652E5E5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990" y="4696150"/>
            <a:ext cx="1831521" cy="47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7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CC95-55EA-C3FE-FE18-6080C393BC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EB4AE6-967E-ECFA-2F25-FAF9B0885BFF}"/>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61AE58F9-7710-F29C-94CE-ADAFF7B43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8940" y="687674"/>
            <a:ext cx="1401065" cy="840639"/>
          </a:xfrm>
          <a:prstGeom prst="rect">
            <a:avLst/>
          </a:prstGeom>
        </p:spPr>
      </p:pic>
      <p:sp>
        <p:nvSpPr>
          <p:cNvPr id="5" name="ZoneTexte 4">
            <a:extLst>
              <a:ext uri="{FF2B5EF4-FFF2-40B4-BE49-F238E27FC236}">
                <a16:creationId xmlns:a16="http://schemas.microsoft.com/office/drawing/2014/main" id="{E3114F43-5427-D0B6-8094-3FFBEDDC945D}"/>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Projections 2025 – Groupe Emploi Formation</a:t>
            </a:r>
          </a:p>
          <a:p>
            <a:endParaRPr lang="fr-FR" sz="2400" dirty="0">
              <a:latin typeface="Wotfard" panose="00000500000000000000" pitchFamily="50" charset="0"/>
            </a:endParaRPr>
          </a:p>
        </p:txBody>
      </p:sp>
      <p:sp>
        <p:nvSpPr>
          <p:cNvPr id="6" name="ZoneTexte 5">
            <a:extLst>
              <a:ext uri="{FF2B5EF4-FFF2-40B4-BE49-F238E27FC236}">
                <a16:creationId xmlns:a16="http://schemas.microsoft.com/office/drawing/2014/main" id="{0EBA7659-D57B-C8E8-7AD9-C233B2D0D365}"/>
              </a:ext>
            </a:extLst>
          </p:cNvPr>
          <p:cNvSpPr txBox="1"/>
          <p:nvPr/>
        </p:nvSpPr>
        <p:spPr>
          <a:xfrm>
            <a:off x="635726" y="2740144"/>
            <a:ext cx="10243747" cy="3610989"/>
          </a:xfrm>
          <a:prstGeom prst="rect">
            <a:avLst/>
          </a:prstGeom>
          <a:noFill/>
        </p:spPr>
        <p:txBody>
          <a:bodyPr wrap="square" rtlCol="0">
            <a:spAutoFit/>
          </a:bodyPr>
          <a:lstStyle/>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La mise en œuvre d’une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convention régionale de lutte contre le travail illégal</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en partenariat avec la DREETS Auvergne-Rhône-Alpes </a:t>
            </a:r>
          </a:p>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Une réflexion autour de l’opportunité de la mise en place d’un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CHSCT de branche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pour le spectacle vivant </a:t>
            </a:r>
          </a:p>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La création d’une dynamique d’échange avec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les écoles supérieures du spectacle vivant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pour identifier en lien avec les professionnels du secteur les besoins en formation</a:t>
            </a:r>
          </a:p>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Un travail approfondi sur la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responsabilité sociale des entreprises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à porter auprès de la CPNEF-SV</a:t>
            </a:r>
          </a:p>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Un travail à venir sur la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lutte contre les discriminations</a:t>
            </a:r>
          </a:p>
          <a:p>
            <a:pPr marL="342900" lvl="0" indent="-342900">
              <a:lnSpc>
                <a:spcPct val="115000"/>
              </a:lnSpc>
              <a:buFont typeface="Wingdings" panose="05000000000000000000" pitchFamily="2" charset="2"/>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Continuer à travailler sur les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effets du développement de l’IA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sur les métiers </a:t>
            </a:r>
          </a:p>
        </p:txBody>
      </p:sp>
    </p:spTree>
    <p:extLst>
      <p:ext uri="{BB962C8B-B14F-4D97-AF65-F5344CB8AC3E}">
        <p14:creationId xmlns:p14="http://schemas.microsoft.com/office/powerpoint/2010/main" val="52752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458F2-C038-A909-5BF6-F6650ABF5BA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261711-346E-D55F-EB6F-038AFFF1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A83D9B-56A2-A7DA-7485-0B122F97A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05029B-6B2E-C9C9-1F0E-3219CB401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1762CD-69F7-8F24-36FE-88A532ACF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600F00-5471-8AC1-E981-B97C73036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F8BF5C-EE56-F60D-6288-53482E8409B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4CC33791-7E9F-0D33-D36E-78C4468D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13BC65AA-1AF2-AEB6-853F-0CEFB52D8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6856CC01-1116-2529-87C6-D64E3FF7970C}"/>
              </a:ext>
            </a:extLst>
          </p:cNvPr>
          <p:cNvSpPr txBox="1"/>
          <p:nvPr/>
        </p:nvSpPr>
        <p:spPr>
          <a:xfrm>
            <a:off x="517869" y="1090747"/>
            <a:ext cx="11165481"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Présentation par Marine Berthet (</a:t>
            </a:r>
            <a:r>
              <a:rPr lang="fr-FR" sz="2400" dirty="0" err="1">
                <a:latin typeface="Wotfard" panose="00000500000000000000" pitchFamily="50" charset="0"/>
              </a:rPr>
              <a:t>Profedim</a:t>
            </a:r>
            <a:r>
              <a:rPr lang="fr-FR" sz="2400" dirty="0">
                <a:latin typeface="Wotfard" panose="00000500000000000000" pitchFamily="50" charset="0"/>
              </a:rPr>
              <a:t> / France Festivals) </a:t>
            </a:r>
          </a:p>
          <a:p>
            <a:r>
              <a:rPr lang="fr-FR" sz="2400" dirty="0">
                <a:latin typeface="Wotfard" panose="00000500000000000000" pitchFamily="50" charset="0"/>
              </a:rPr>
              <a:t>et François Bourcier (SNMS CGT)</a:t>
            </a:r>
          </a:p>
        </p:txBody>
      </p:sp>
      <p:sp>
        <p:nvSpPr>
          <p:cNvPr id="3" name="ZoneTexte 2">
            <a:extLst>
              <a:ext uri="{FF2B5EF4-FFF2-40B4-BE49-F238E27FC236}">
                <a16:creationId xmlns:a16="http://schemas.microsoft.com/office/drawing/2014/main" id="{4DED3AB0-76E8-A4FB-D6F6-93C663A61576}"/>
              </a:ext>
            </a:extLst>
          </p:cNvPr>
          <p:cNvSpPr txBox="1"/>
          <p:nvPr/>
        </p:nvSpPr>
        <p:spPr>
          <a:xfrm>
            <a:off x="862149" y="3283131"/>
            <a:ext cx="10808934" cy="2862322"/>
          </a:xfrm>
          <a:prstGeom prst="rect">
            <a:avLst/>
          </a:prstGeom>
          <a:noFill/>
        </p:spPr>
        <p:txBody>
          <a:bodyPr wrap="square" rtlCol="0">
            <a:spAutoFit/>
          </a:bodyPr>
          <a:lstStyle/>
          <a:p>
            <a:r>
              <a:rPr lang="fr-FR" sz="2000" dirty="0"/>
              <a:t>Les objectifs du groupe : </a:t>
            </a:r>
          </a:p>
          <a:p>
            <a:endParaRPr lang="fr-FR" sz="2000" dirty="0"/>
          </a:p>
          <a:p>
            <a:pPr marL="285750" indent="-285750">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Times New Roman" panose="02020603050405020304" pitchFamily="18" charset="0"/>
              </a:rPr>
              <a:t>des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temps de concertation </a:t>
            </a:r>
            <a:r>
              <a:rPr lang="fr-FR" sz="2000" dirty="0">
                <a:effectLst/>
                <a:latin typeface="Calibri" panose="020F0502020204030204" pitchFamily="34" charset="0"/>
                <a:ea typeface="Calibri" panose="020F0502020204030204" pitchFamily="34" charset="0"/>
                <a:cs typeface="Times New Roman" panose="02020603050405020304" pitchFamily="18" charset="0"/>
              </a:rPr>
              <a:t>avec la DRAC et la Région autour de leurs dispositifs de soutien aux festivals en AURA</a:t>
            </a:r>
          </a:p>
          <a:p>
            <a:pPr marL="285750" indent="-285750">
              <a:buFont typeface="Wingdings" panose="05000000000000000000" pitchFamily="2" charset="2"/>
              <a:buChar char="Ø"/>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fr-FR" sz="2000" dirty="0">
                <a:latin typeface="Calibri" panose="020F0502020204030204" pitchFamily="34" charset="0"/>
                <a:ea typeface="Calibri" panose="020F0502020204030204" pitchFamily="34" charset="0"/>
                <a:cs typeface="Times New Roman" panose="02020603050405020304" pitchFamily="18" charset="0"/>
              </a:rPr>
              <a:t>Une </a:t>
            </a:r>
            <a:r>
              <a:rPr lang="fr-FR" sz="2000" b="1" dirty="0">
                <a:latin typeface="Calibri" panose="020F0502020204030204" pitchFamily="34" charset="0"/>
                <a:ea typeface="Calibri" panose="020F0502020204030204" pitchFamily="34" charset="0"/>
                <a:cs typeface="Times New Roman" panose="02020603050405020304" pitchFamily="18" charset="0"/>
              </a:rPr>
              <a:t>veille régulière des festivals </a:t>
            </a:r>
            <a:r>
              <a:rPr lang="fr-FR" sz="2000" dirty="0">
                <a:latin typeface="Calibri" panose="020F0502020204030204" pitchFamily="34" charset="0"/>
                <a:ea typeface="Calibri" panose="020F0502020204030204" pitchFamily="34" charset="0"/>
                <a:cs typeface="Times New Roman" panose="02020603050405020304" pitchFamily="18" charset="0"/>
              </a:rPr>
              <a:t>en AURA à travers la mise en œuvre d’études de secteur </a:t>
            </a:r>
          </a:p>
          <a:p>
            <a:pPr marL="285750" indent="-285750">
              <a:buFont typeface="Wingdings" panose="05000000000000000000" pitchFamily="2" charset="2"/>
              <a:buChar char="Ø"/>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Times New Roman" panose="02020603050405020304" pitchFamily="18" charset="0"/>
              </a:rPr>
              <a:t>être un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espace l’alerte </a:t>
            </a:r>
            <a:r>
              <a:rPr lang="fr-FR" sz="2000" dirty="0">
                <a:effectLst/>
                <a:latin typeface="Calibri" panose="020F0502020204030204" pitchFamily="34" charset="0"/>
                <a:ea typeface="Calibri" panose="020F0502020204030204" pitchFamily="34" charset="0"/>
                <a:cs typeface="Times New Roman" panose="02020603050405020304" pitchFamily="18" charset="0"/>
              </a:rPr>
              <a:t>en cas de difficultés propres au champ des festivals (annulations préfectorales, conditions climatiques).</a:t>
            </a:r>
            <a:endParaRPr lang="fr-FR" sz="2000" dirty="0"/>
          </a:p>
        </p:txBody>
      </p:sp>
    </p:spTree>
    <p:extLst>
      <p:ext uri="{BB962C8B-B14F-4D97-AF65-F5344CB8AC3E}">
        <p14:creationId xmlns:p14="http://schemas.microsoft.com/office/powerpoint/2010/main" val="20389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0F634-AB10-D182-7539-7958D47115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7F4A45C-981B-196D-80A6-26E74DCF9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9F322A-9B14-9C45-7F35-51E8C747D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A157FD-B99A-F5C1-73B0-F115CEAEC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27DC67-6C01-9BD3-15FE-798231B8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3021CD-4220-14D0-31CF-39689A5F7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119B21-7D38-E858-01F6-AE8CAA90E581}"/>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0CF08B98-675A-9331-C950-8DFDA7FF7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047D024-A373-6C20-3FA2-DFB6A9A34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48420545-6759-7AF4-1719-AD3F30B183E3}"/>
              </a:ext>
            </a:extLst>
          </p:cNvPr>
          <p:cNvSpPr txBox="1"/>
          <p:nvPr/>
        </p:nvSpPr>
        <p:spPr>
          <a:xfrm>
            <a:off x="517869" y="1090747"/>
            <a:ext cx="11165481"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Zoom sur l’étude 2024 </a:t>
            </a:r>
          </a:p>
          <a:p>
            <a:r>
              <a:rPr lang="fr-FR" sz="2400" dirty="0">
                <a:latin typeface="Wotfard" panose="00000500000000000000" pitchFamily="50" charset="0"/>
              </a:rPr>
              <a:t>Profil des répondants</a:t>
            </a:r>
          </a:p>
        </p:txBody>
      </p:sp>
      <p:sp>
        <p:nvSpPr>
          <p:cNvPr id="6" name="ZoneTexte 5">
            <a:extLst>
              <a:ext uri="{FF2B5EF4-FFF2-40B4-BE49-F238E27FC236}">
                <a16:creationId xmlns:a16="http://schemas.microsoft.com/office/drawing/2014/main" id="{94CE08B7-40C5-38CF-4991-14607C07496B}"/>
              </a:ext>
            </a:extLst>
          </p:cNvPr>
          <p:cNvSpPr txBox="1"/>
          <p:nvPr/>
        </p:nvSpPr>
        <p:spPr>
          <a:xfrm>
            <a:off x="712575" y="3090003"/>
            <a:ext cx="11165481" cy="2816412"/>
          </a:xfrm>
          <a:prstGeom prst="rect">
            <a:avLst/>
          </a:prstGeom>
          <a:noFill/>
        </p:spPr>
        <p:txBody>
          <a:bodyPr wrap="square">
            <a:spAutoFit/>
          </a:bodyPr>
          <a:lstStyle/>
          <a:p>
            <a:pPr marL="342900" lvl="0" indent="-342900">
              <a:lnSpc>
                <a:spcPct val="115000"/>
              </a:lnSpc>
              <a:spcAft>
                <a:spcPts val="1000"/>
              </a:spcAft>
              <a:buFont typeface="Wingdings 2" panose="050201020105070707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135 répondants (92 en 2023)</a:t>
            </a:r>
          </a:p>
          <a:p>
            <a:pPr marL="342900" lvl="0" indent="-342900">
              <a:lnSpc>
                <a:spcPct val="115000"/>
              </a:lnSpc>
              <a:spcAft>
                <a:spcPts val="1000"/>
              </a:spcAft>
              <a:buFont typeface="Wingdings 2" panose="050201020105070707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Implantation géographique : 17% Isère, 16% Loire, 14% Rhône et métropole de Lyon, 13% Haute-Savoie, 9% Ain et Puy-de-Dôme, 6% Allier et Ardèche, 4% Savoie et Haute-Loire, 3% Cantal, 0% Drôme</a:t>
            </a:r>
          </a:p>
          <a:p>
            <a:pPr marL="342900" lvl="0" indent="-342900">
              <a:lnSpc>
                <a:spcPct val="115000"/>
              </a:lnSpc>
              <a:spcAft>
                <a:spcPts val="1000"/>
              </a:spcAft>
              <a:buFont typeface="Wingdings 2" panose="050201020105070707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Durée du festival : 27% entre 2 et 3 jours; 36% entre 4 jours et une semaine; 20% entre une et deux semaines; 17% plus de deux semaines</a:t>
            </a:r>
          </a:p>
          <a:p>
            <a:pPr marL="342900" lvl="0" indent="-342900">
              <a:lnSpc>
                <a:spcPct val="115000"/>
              </a:lnSpc>
              <a:spcAft>
                <a:spcPts val="1000"/>
              </a:spcAft>
              <a:buFont typeface="Wingdings 2" panose="050201020105070707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86% sous statut associatif </a:t>
            </a:r>
          </a:p>
          <a:p>
            <a:pPr marL="342900" lvl="0" indent="-342900">
              <a:lnSpc>
                <a:spcPct val="115000"/>
              </a:lnSpc>
              <a:spcAft>
                <a:spcPts val="1000"/>
              </a:spcAft>
              <a:buFont typeface="Wingdings 2" panose="050201020105070707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budget global moyen de 500.000 euros ; un budget artistique moyen de 153.000 euros.</a:t>
            </a:r>
          </a:p>
        </p:txBody>
      </p:sp>
    </p:spTree>
    <p:extLst>
      <p:ext uri="{BB962C8B-B14F-4D97-AF65-F5344CB8AC3E}">
        <p14:creationId xmlns:p14="http://schemas.microsoft.com/office/powerpoint/2010/main" val="631379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9948BA-A067-2A66-77A4-1FF329E744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9C9E448-0786-93B9-6760-9F03A62C3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753D75-4063-F5A8-6672-262E21814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CCC9BC-9461-0B11-A5F9-1D3E7A5D8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CAF555-4486-0803-8F3B-04F349643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CEB5C6-6732-F645-AB3F-772F505C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05CB01-37F7-85E8-7606-3BFF3D692BE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1F28AF98-7F73-27E4-B521-1E8333C32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DB7831EC-28D2-5A9C-5E2F-719D6B77B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7FC21219-06DC-D626-9697-2A8B699DD058}"/>
              </a:ext>
            </a:extLst>
          </p:cNvPr>
          <p:cNvSpPr txBox="1"/>
          <p:nvPr/>
        </p:nvSpPr>
        <p:spPr>
          <a:xfrm>
            <a:off x="694399" y="1041987"/>
            <a:ext cx="11165481"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Zoom sur l’étude 2024 </a:t>
            </a:r>
          </a:p>
          <a:p>
            <a:r>
              <a:rPr lang="fr-FR" sz="2400" dirty="0">
                <a:latin typeface="Wotfard" panose="00000500000000000000" pitchFamily="50" charset="0"/>
              </a:rPr>
              <a:t>Profil des répondants</a:t>
            </a:r>
          </a:p>
        </p:txBody>
      </p:sp>
      <p:graphicFrame>
        <p:nvGraphicFramePr>
          <p:cNvPr id="10" name="Espace réservé du contenu 3">
            <a:extLst>
              <a:ext uri="{FF2B5EF4-FFF2-40B4-BE49-F238E27FC236}">
                <a16:creationId xmlns:a16="http://schemas.microsoft.com/office/drawing/2014/main" id="{718F5427-CC73-834E-D0BE-DF3902118FAB}"/>
              </a:ext>
            </a:extLst>
          </p:cNvPr>
          <p:cNvGraphicFramePr>
            <a:graphicFrameLocks/>
          </p:cNvGraphicFramePr>
          <p:nvPr>
            <p:extLst>
              <p:ext uri="{D42A27DB-BD31-4B8C-83A1-F6EECF244321}">
                <p14:modId xmlns:p14="http://schemas.microsoft.com/office/powerpoint/2010/main" val="2376789389"/>
              </p:ext>
            </p:extLst>
          </p:nvPr>
        </p:nvGraphicFramePr>
        <p:xfrm>
          <a:off x="385845" y="3034643"/>
          <a:ext cx="11029950" cy="363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53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EE5219-C32E-09D0-AF05-B1A08167D19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0E3D149-E2F3-EBE9-ED2B-CC94CED81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425E84-7ABE-1016-CA44-06A2E5FE0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57DA6-7419-81D5-278E-C2CDDF607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DD65B2D-4F69-4D38-9E59-E4C163526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1B3B3B5-796D-B46E-6DAC-880BDE8EC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9B1DAC-0875-1FD8-6E94-DFA3AA6BF64D}"/>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88977280-6A39-F035-9B0A-D82C0E02F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9480158E-E891-2800-3FB2-5661EEA81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BE0A4BFA-A04E-68FE-0B3A-C4F1B07952A8}"/>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Données générales d’emploi</a:t>
            </a:r>
          </a:p>
        </p:txBody>
      </p:sp>
      <p:sp>
        <p:nvSpPr>
          <p:cNvPr id="7" name="ZoneTexte 6">
            <a:extLst>
              <a:ext uri="{FF2B5EF4-FFF2-40B4-BE49-F238E27FC236}">
                <a16:creationId xmlns:a16="http://schemas.microsoft.com/office/drawing/2014/main" id="{6B456F54-377D-5355-5FCE-BDEE204D1824}"/>
              </a:ext>
            </a:extLst>
          </p:cNvPr>
          <p:cNvSpPr txBox="1"/>
          <p:nvPr/>
        </p:nvSpPr>
        <p:spPr>
          <a:xfrm>
            <a:off x="604954" y="3074391"/>
            <a:ext cx="11346254" cy="425501"/>
          </a:xfrm>
          <a:prstGeom prst="rect">
            <a:avLst/>
          </a:prstGeom>
          <a:noFill/>
        </p:spPr>
        <p:txBody>
          <a:bodyPr wrap="square">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549C33C5-D881-6322-7C1B-14A9749CEF8F}"/>
              </a:ext>
            </a:extLst>
          </p:cNvPr>
          <p:cNvSpPr txBox="1">
            <a:spLocks/>
          </p:cNvSpPr>
          <p:nvPr/>
        </p:nvSpPr>
        <p:spPr>
          <a:xfrm>
            <a:off x="604954" y="3074391"/>
            <a:ext cx="5754629" cy="363448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51% des festivals interrogés déclarent ne programmer que des professionnels </a:t>
            </a:r>
          </a:p>
          <a:p>
            <a:r>
              <a:rPr lang="fr-FR" sz="1800" dirty="0"/>
              <a:t>Les artistes non professionnels programmés sont rémunérés dans 56% des cas. Dans 26% des cas, ils sont défrayés ou obtiennent un prix</a:t>
            </a:r>
          </a:p>
          <a:p>
            <a:r>
              <a:rPr lang="fr-FR" sz="1800" dirty="0"/>
              <a:t>Les festivals emploient en moyenne 1,7 ETP (pour 2,3 salariés différents en CDI) permanents et 7 ETP en CDD (pour 31 salariés différents en CDD)</a:t>
            </a:r>
          </a:p>
        </p:txBody>
      </p:sp>
      <p:graphicFrame>
        <p:nvGraphicFramePr>
          <p:cNvPr id="6" name="Graphique 5">
            <a:extLst>
              <a:ext uri="{FF2B5EF4-FFF2-40B4-BE49-F238E27FC236}">
                <a16:creationId xmlns:a16="http://schemas.microsoft.com/office/drawing/2014/main" id="{77986572-119D-4D62-DD71-E05DD481DE52}"/>
              </a:ext>
            </a:extLst>
          </p:cNvPr>
          <p:cNvGraphicFramePr>
            <a:graphicFrameLocks/>
          </p:cNvGraphicFramePr>
          <p:nvPr>
            <p:extLst>
              <p:ext uri="{D42A27DB-BD31-4B8C-83A1-F6EECF244321}">
                <p14:modId xmlns:p14="http://schemas.microsoft.com/office/powerpoint/2010/main" val="2090791340"/>
              </p:ext>
            </p:extLst>
          </p:nvPr>
        </p:nvGraphicFramePr>
        <p:xfrm>
          <a:off x="6479979" y="2967070"/>
          <a:ext cx="5203371" cy="3265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575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88106F-2312-6DAC-49DF-5B4BBD90D6B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752605C-34CB-1A12-5761-80D2FED75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0B26BB-03EB-07DD-B933-578F7CCB3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7AFA9-835F-86F5-DCB2-2EFEA3505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64D948-CCC6-B759-F766-D51173C87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FF4501-C66D-6868-9DDC-60CD2EEAE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B61C7D-C4CE-6B40-495F-A2082AAA6A4A}"/>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EB13206-D0A5-A6A1-7FC8-D89A3CD2A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3790B61E-B7D9-96F4-16D2-27703551A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589CA766-F794-7F8B-4E82-F9071DE506D2}"/>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t>80% des festivals interrogés ont recours à des prestataires extérieurs</a:t>
            </a:r>
          </a:p>
        </p:txBody>
      </p:sp>
      <p:sp>
        <p:nvSpPr>
          <p:cNvPr id="7" name="ZoneTexte 6">
            <a:extLst>
              <a:ext uri="{FF2B5EF4-FFF2-40B4-BE49-F238E27FC236}">
                <a16:creationId xmlns:a16="http://schemas.microsoft.com/office/drawing/2014/main" id="{27555E8E-8705-019A-916E-429F81E13147}"/>
              </a:ext>
            </a:extLst>
          </p:cNvPr>
          <p:cNvSpPr txBox="1"/>
          <p:nvPr/>
        </p:nvSpPr>
        <p:spPr>
          <a:xfrm>
            <a:off x="604954" y="3074391"/>
            <a:ext cx="11346254" cy="425501"/>
          </a:xfrm>
          <a:prstGeom prst="rect">
            <a:avLst/>
          </a:prstGeom>
          <a:noFill/>
        </p:spPr>
        <p:txBody>
          <a:bodyPr wrap="square">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F8D7F326-4D03-8323-9704-D966F594176F}"/>
              </a:ext>
            </a:extLst>
          </p:cNvPr>
          <p:cNvSpPr txBox="1">
            <a:spLocks/>
          </p:cNvSpPr>
          <p:nvPr/>
        </p:nvSpPr>
        <p:spPr>
          <a:xfrm>
            <a:off x="7515952" y="1830235"/>
            <a:ext cx="3313613" cy="114228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600" dirty="0"/>
          </a:p>
        </p:txBody>
      </p:sp>
      <p:graphicFrame>
        <p:nvGraphicFramePr>
          <p:cNvPr id="8" name="Graphique 7">
            <a:extLst>
              <a:ext uri="{FF2B5EF4-FFF2-40B4-BE49-F238E27FC236}">
                <a16:creationId xmlns:a16="http://schemas.microsoft.com/office/drawing/2014/main" id="{C8D48D99-E307-33F6-7280-6887C1DCE143}"/>
              </a:ext>
            </a:extLst>
          </p:cNvPr>
          <p:cNvGraphicFramePr>
            <a:graphicFrameLocks/>
          </p:cNvGraphicFramePr>
          <p:nvPr>
            <p:extLst>
              <p:ext uri="{D42A27DB-BD31-4B8C-83A1-F6EECF244321}">
                <p14:modId xmlns:p14="http://schemas.microsoft.com/office/powerpoint/2010/main" val="2979825693"/>
              </p:ext>
            </p:extLst>
          </p:nvPr>
        </p:nvGraphicFramePr>
        <p:xfrm>
          <a:off x="-826515" y="2837424"/>
          <a:ext cx="692099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8DAC1CA8-EA04-DDB0-70FB-ED9D924EA616}"/>
              </a:ext>
            </a:extLst>
          </p:cNvPr>
          <p:cNvGraphicFramePr>
            <a:graphicFrameLocks/>
          </p:cNvGraphicFramePr>
          <p:nvPr>
            <p:extLst>
              <p:ext uri="{D42A27DB-BD31-4B8C-83A1-F6EECF244321}">
                <p14:modId xmlns:p14="http://schemas.microsoft.com/office/powerpoint/2010/main" val="3062202490"/>
              </p:ext>
            </p:extLst>
          </p:nvPr>
        </p:nvGraphicFramePr>
        <p:xfrm>
          <a:off x="5982294" y="2863908"/>
          <a:ext cx="5209798" cy="32101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87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BA6437-C0B4-F6D1-CCC4-9B3461FA6E5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33D2423-D849-A397-B8B3-93AB341F9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EB6D5-BFC7-5761-1468-2078C9A6E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F17946-5D51-1177-81DE-3FEC2BC6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26D289-C691-ED1D-B968-0C02488AA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C62C77-1FFE-04F4-CE49-5BF0D3528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E405E3-2586-47D8-1B85-8C119F7F1DBB}"/>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D972B3FC-7785-B424-0363-80582B440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5560ABCB-29D3-E1E4-672B-DD67DA8A46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BAE74DBF-16A9-1D3A-04E8-5CF85DA31B9A}"/>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Recours à des prestataires</a:t>
            </a:r>
          </a:p>
        </p:txBody>
      </p:sp>
      <p:sp>
        <p:nvSpPr>
          <p:cNvPr id="7" name="ZoneTexte 6">
            <a:extLst>
              <a:ext uri="{FF2B5EF4-FFF2-40B4-BE49-F238E27FC236}">
                <a16:creationId xmlns:a16="http://schemas.microsoft.com/office/drawing/2014/main" id="{2ACCCF40-CE66-DCC0-1B92-AC58A9D449A6}"/>
              </a:ext>
            </a:extLst>
          </p:cNvPr>
          <p:cNvSpPr txBox="1"/>
          <p:nvPr/>
        </p:nvSpPr>
        <p:spPr>
          <a:xfrm>
            <a:off x="604954" y="3074391"/>
            <a:ext cx="11346254" cy="425501"/>
          </a:xfrm>
          <a:prstGeom prst="rect">
            <a:avLst/>
          </a:prstGeom>
          <a:noFill/>
        </p:spPr>
        <p:txBody>
          <a:bodyPr wrap="square">
            <a:spAutoFit/>
          </a:bodyPr>
          <a:lstStyle/>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Espace réservé du contenu 3">
            <a:extLst>
              <a:ext uri="{FF2B5EF4-FFF2-40B4-BE49-F238E27FC236}">
                <a16:creationId xmlns:a16="http://schemas.microsoft.com/office/drawing/2014/main" id="{1445CCE3-F1F5-6F05-EC0A-DE346316B99E}"/>
              </a:ext>
            </a:extLst>
          </p:cNvPr>
          <p:cNvGraphicFramePr>
            <a:graphicFrameLocks/>
          </p:cNvGraphicFramePr>
          <p:nvPr>
            <p:extLst>
              <p:ext uri="{D42A27DB-BD31-4B8C-83A1-F6EECF244321}">
                <p14:modId xmlns:p14="http://schemas.microsoft.com/office/powerpoint/2010/main" val="3721759261"/>
              </p:ext>
            </p:extLst>
          </p:nvPr>
        </p:nvGraphicFramePr>
        <p:xfrm>
          <a:off x="6094476" y="2570556"/>
          <a:ext cx="5297261" cy="3536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a:extLst>
              <a:ext uri="{FF2B5EF4-FFF2-40B4-BE49-F238E27FC236}">
                <a16:creationId xmlns:a16="http://schemas.microsoft.com/office/drawing/2014/main" id="{0D879B5D-306F-7063-C4FF-297D09400250}"/>
              </a:ext>
            </a:extLst>
          </p:cNvPr>
          <p:cNvGraphicFramePr>
            <a:graphicFrameLocks/>
          </p:cNvGraphicFramePr>
          <p:nvPr>
            <p:extLst>
              <p:ext uri="{D42A27DB-BD31-4B8C-83A1-F6EECF244321}">
                <p14:modId xmlns:p14="http://schemas.microsoft.com/office/powerpoint/2010/main" val="3243922183"/>
              </p:ext>
            </p:extLst>
          </p:nvPr>
        </p:nvGraphicFramePr>
        <p:xfrm>
          <a:off x="150876" y="2673202"/>
          <a:ext cx="5943600" cy="3536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544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B8F073-CEE0-171C-47D8-AF242A7173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EE02492-03C8-C4C9-DB9F-F0952B832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51A4D6-6BBB-C518-6B68-C168776BD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F27BB4-2EF8-2A77-1CED-D11F49067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42AEDC-8490-681B-7790-9A3445B26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A8A52-E46F-6DFA-D684-60B5B45F0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AD420B-3A31-0F5A-1ADF-9DA13ADF81C5}"/>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E9BE50BF-2D53-C7DB-C93E-E076688CF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A946F028-645B-E674-CA38-2631ABA903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D8B79D29-84D2-8BE1-26AF-C47529EFD173}"/>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Recrutement et recours aux bénévoles</a:t>
            </a:r>
          </a:p>
        </p:txBody>
      </p:sp>
      <p:sp>
        <p:nvSpPr>
          <p:cNvPr id="3" name="Espace réservé du contenu 2">
            <a:extLst>
              <a:ext uri="{FF2B5EF4-FFF2-40B4-BE49-F238E27FC236}">
                <a16:creationId xmlns:a16="http://schemas.microsoft.com/office/drawing/2014/main" id="{EE45BE8A-542E-7AB1-FD6A-E5AF73D190D1}"/>
              </a:ext>
            </a:extLst>
          </p:cNvPr>
          <p:cNvSpPr txBox="1">
            <a:spLocks/>
          </p:cNvSpPr>
          <p:nvPr/>
        </p:nvSpPr>
        <p:spPr>
          <a:xfrm>
            <a:off x="517869" y="3034293"/>
            <a:ext cx="5688979" cy="363448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Seuls 7% des festivals déclarent avoir des difficultés de recrutement. Les difficultés portent le plus souvent sur les métiers de la régie sûreté. </a:t>
            </a:r>
          </a:p>
          <a:p>
            <a:r>
              <a:rPr lang="fr-FR" sz="1800" dirty="0"/>
              <a:t>94% des festivals ont recours à des bénévoles, pour une moyenne de 45 ETP.</a:t>
            </a:r>
          </a:p>
          <a:p>
            <a:r>
              <a:rPr lang="fr-FR" sz="1800" dirty="0"/>
              <a:t> 39% des festivals interrogés déclarent avoir des difficultés à mobiliser les bénévoles. Parmi les raisons avancées : vieillissement, manque d’engagement, arrêt après Covid</a:t>
            </a:r>
          </a:p>
        </p:txBody>
      </p:sp>
      <p:graphicFrame>
        <p:nvGraphicFramePr>
          <p:cNvPr id="7" name="Graphique 6">
            <a:extLst>
              <a:ext uri="{FF2B5EF4-FFF2-40B4-BE49-F238E27FC236}">
                <a16:creationId xmlns:a16="http://schemas.microsoft.com/office/drawing/2014/main" id="{8135B147-87FC-0F37-F297-25A696630B40}"/>
              </a:ext>
            </a:extLst>
          </p:cNvPr>
          <p:cNvGraphicFramePr>
            <a:graphicFrameLocks/>
          </p:cNvGraphicFramePr>
          <p:nvPr>
            <p:extLst>
              <p:ext uri="{D42A27DB-BD31-4B8C-83A1-F6EECF244321}">
                <p14:modId xmlns:p14="http://schemas.microsoft.com/office/powerpoint/2010/main" val="2325320928"/>
              </p:ext>
            </p:extLst>
          </p:nvPr>
        </p:nvGraphicFramePr>
        <p:xfrm>
          <a:off x="6444342" y="3016125"/>
          <a:ext cx="4833258" cy="3187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2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BF917-3494-A7C8-4D03-5AD97295312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5B37BA0-5CA8-D970-2194-6409EEC08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58417B-EC3C-09EA-CA8B-F0DF704B2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97CD71-9A37-9BB2-757B-5B575F5F9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2C03D4-BA62-A919-2F7D-9D7C0B99F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827670-2C95-09A1-6DFF-E08B2C0C9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F468A1-6CB9-0CC4-1FAF-5FB70BFCAEA4}"/>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F8A43B1C-106D-50D6-B270-7C171350B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30B9156A-716C-DDE0-D0A5-9F156CC5C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F0D4F006-F1E8-CE70-FC32-6D549BA6E50A}"/>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Embauche des artistes</a:t>
            </a:r>
          </a:p>
        </p:txBody>
      </p:sp>
      <p:sp>
        <p:nvSpPr>
          <p:cNvPr id="8" name="ZoneTexte 7">
            <a:extLst>
              <a:ext uri="{FF2B5EF4-FFF2-40B4-BE49-F238E27FC236}">
                <a16:creationId xmlns:a16="http://schemas.microsoft.com/office/drawing/2014/main" id="{6EB1B6A1-7694-4AF0-83D2-19137B7D4710}"/>
              </a:ext>
            </a:extLst>
          </p:cNvPr>
          <p:cNvSpPr txBox="1"/>
          <p:nvPr/>
        </p:nvSpPr>
        <p:spPr>
          <a:xfrm>
            <a:off x="566167" y="2909120"/>
            <a:ext cx="10519843" cy="2554545"/>
          </a:xfrm>
          <a:prstGeom prst="rect">
            <a:avLst/>
          </a:prstGeom>
          <a:noFill/>
        </p:spPr>
        <p:txBody>
          <a:bodyPr wrap="square">
            <a:spAutoFit/>
          </a:bodyPr>
          <a:lstStyle/>
          <a:p>
            <a:pPr marL="342900" indent="-342900">
              <a:buFont typeface="Wingdings" panose="05000000000000000000" pitchFamily="2" charset="2"/>
              <a:buChar char="Ø"/>
            </a:pPr>
            <a:r>
              <a:rPr lang="fr-FR" sz="2000" dirty="0"/>
              <a:t>En moyenne, les festivals programment 64 groupes ou ensembles ou compagnies sur la totalité de leur festival</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73% des festivals déclarent procéder à des embauches directes d’artistes</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89% déclarent recourir au contrat de cession</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54% déclarent recourir à des artistes amateurs ou en formation</a:t>
            </a:r>
          </a:p>
        </p:txBody>
      </p:sp>
    </p:spTree>
    <p:extLst>
      <p:ext uri="{BB962C8B-B14F-4D97-AF65-F5344CB8AC3E}">
        <p14:creationId xmlns:p14="http://schemas.microsoft.com/office/powerpoint/2010/main" val="93341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E8E923-9540-0C05-659B-432EB25D5A5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A7CE41D-7F00-8721-075C-664F6F711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96A315-2CE0-F096-BCF8-308E5FECD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6ECBCB-E8E8-7E84-6CFE-75E3325C7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3EC288-8398-38F0-561C-250A0B5FA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7C7009-0F07-6798-503A-08AF7A96C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4F0032-C9B3-ABB9-F21B-B2A7FC04B531}"/>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2BBE359B-383D-E070-9F2F-EDB23DF22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A7E5A9B4-B44D-E8A4-CCBD-FDADA2315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272182D8-BCF1-DE1B-21BD-DA0EEB1022E6}"/>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Mesures éco-responsables</a:t>
            </a:r>
          </a:p>
        </p:txBody>
      </p:sp>
      <p:sp>
        <p:nvSpPr>
          <p:cNvPr id="6" name="ZoneTexte 5">
            <a:extLst>
              <a:ext uri="{FF2B5EF4-FFF2-40B4-BE49-F238E27FC236}">
                <a16:creationId xmlns:a16="http://schemas.microsoft.com/office/drawing/2014/main" id="{602FD558-313B-CBE1-1FE4-80BB1B522A88}"/>
              </a:ext>
            </a:extLst>
          </p:cNvPr>
          <p:cNvSpPr txBox="1"/>
          <p:nvPr/>
        </p:nvSpPr>
        <p:spPr>
          <a:xfrm>
            <a:off x="5225434" y="1840832"/>
            <a:ext cx="6096000" cy="646331"/>
          </a:xfrm>
          <a:prstGeom prst="rect">
            <a:avLst/>
          </a:prstGeom>
          <a:noFill/>
        </p:spPr>
        <p:txBody>
          <a:bodyPr wrap="square">
            <a:spAutoFit/>
          </a:bodyPr>
          <a:lstStyle/>
          <a:p>
            <a:r>
              <a:rPr lang="fr-FR" dirty="0"/>
              <a:t>99% des festivals interrogés déclarent avoir mis en œuvre des mesures éco-responsables</a:t>
            </a:r>
          </a:p>
        </p:txBody>
      </p:sp>
      <p:graphicFrame>
        <p:nvGraphicFramePr>
          <p:cNvPr id="7" name="Graphique 6">
            <a:extLst>
              <a:ext uri="{FF2B5EF4-FFF2-40B4-BE49-F238E27FC236}">
                <a16:creationId xmlns:a16="http://schemas.microsoft.com/office/drawing/2014/main" id="{AC999FE6-5572-368F-39E1-E1E2E34D7961}"/>
              </a:ext>
            </a:extLst>
          </p:cNvPr>
          <p:cNvGraphicFramePr>
            <a:graphicFrameLocks/>
          </p:cNvGraphicFramePr>
          <p:nvPr>
            <p:extLst>
              <p:ext uri="{D42A27DB-BD31-4B8C-83A1-F6EECF244321}">
                <p14:modId xmlns:p14="http://schemas.microsoft.com/office/powerpoint/2010/main" val="1930285509"/>
              </p:ext>
            </p:extLst>
          </p:nvPr>
        </p:nvGraphicFramePr>
        <p:xfrm>
          <a:off x="581192" y="3167742"/>
          <a:ext cx="5159829" cy="3330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4F3AA10C-0D3E-F05B-D30A-F0C895133635}"/>
              </a:ext>
            </a:extLst>
          </p:cNvPr>
          <p:cNvGraphicFramePr>
            <a:graphicFrameLocks/>
          </p:cNvGraphicFramePr>
          <p:nvPr>
            <p:extLst>
              <p:ext uri="{D42A27DB-BD31-4B8C-83A1-F6EECF244321}">
                <p14:modId xmlns:p14="http://schemas.microsoft.com/office/powerpoint/2010/main" val="740705701"/>
              </p:ext>
            </p:extLst>
          </p:nvPr>
        </p:nvGraphicFramePr>
        <p:xfrm>
          <a:off x="6450981" y="2847299"/>
          <a:ext cx="5076990" cy="3700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975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954B90-682F-6C50-3F86-25D2CFA0697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7C86A1D-8AAA-14D1-A5AA-C02779F7A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C9446B-0F4B-1944-C877-17B2C9F04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74E7EC-B86F-F14D-A955-EAE0E878E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B131C4-0B02-EDB7-6C61-95D2B8AF1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4E386E-6BEA-980A-F4A6-8FA16769E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6B8058-8609-15B4-347C-2F30BBCA79D6}"/>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C4E06F3-DB4F-13C4-F85F-018E4CAE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F2FF371B-66E5-FF2D-C834-E32CF6E135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5274C135-27FC-A51F-FDC8-2B44CB172F78}"/>
              </a:ext>
            </a:extLst>
          </p:cNvPr>
          <p:cNvSpPr txBox="1"/>
          <p:nvPr/>
        </p:nvSpPr>
        <p:spPr>
          <a:xfrm>
            <a:off x="1752600" y="2003097"/>
            <a:ext cx="8969829"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Prise de parole par Mme Sophie </a:t>
            </a:r>
            <a:r>
              <a:rPr lang="fr-FR" sz="3600" b="1" dirty="0" err="1">
                <a:solidFill>
                  <a:srgbClr val="7030A0"/>
                </a:solidFill>
                <a:latin typeface="OrtankDisplay-wght400 Ortank GX" pitchFamily="2" charset="0"/>
              </a:rPr>
              <a:t>Rotkopf</a:t>
            </a:r>
            <a:endParaRPr lang="fr-FR" sz="3600" b="1" dirty="0">
              <a:solidFill>
                <a:srgbClr val="7030A0"/>
              </a:solidFill>
              <a:latin typeface="OrtankDisplay-wght400 Ortank GX" pitchFamily="2" charset="0"/>
            </a:endParaRPr>
          </a:p>
          <a:p>
            <a:pPr lvl="1"/>
            <a:endParaRPr lang="fr-FR" sz="2400" dirty="0">
              <a:latin typeface="Wotfard" panose="00000500000000000000" pitchFamily="50" charset="0"/>
            </a:endParaRPr>
          </a:p>
          <a:p>
            <a:pPr lvl="1"/>
            <a:r>
              <a:rPr lang="fr-FR" sz="2400" dirty="0">
                <a:latin typeface="Wotfard" panose="00000500000000000000" pitchFamily="50" charset="0"/>
              </a:rPr>
              <a:t>Vice-présidente déléguée à la culture et au patrimoine, </a:t>
            </a:r>
          </a:p>
          <a:p>
            <a:pPr lvl="1"/>
            <a:r>
              <a:rPr lang="fr-FR" sz="2400" dirty="0">
                <a:latin typeface="Wotfard" panose="00000500000000000000" pitchFamily="50" charset="0"/>
              </a:rPr>
              <a:t>Région Auvergne-Rhône-Alpes </a:t>
            </a:r>
          </a:p>
        </p:txBody>
      </p:sp>
      <p:pic>
        <p:nvPicPr>
          <p:cNvPr id="8" name="Image 7" descr="Une image contenant texte, Police, logo, Graphique&#10;&#10;Description générée automatiquement">
            <a:extLst>
              <a:ext uri="{FF2B5EF4-FFF2-40B4-BE49-F238E27FC236}">
                <a16:creationId xmlns:a16="http://schemas.microsoft.com/office/drawing/2014/main" id="{84908401-64C1-212D-4DED-17D9F9A41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543" y="4076019"/>
            <a:ext cx="2674078" cy="617095"/>
          </a:xfrm>
          <a:prstGeom prst="rect">
            <a:avLst/>
          </a:prstGeom>
        </p:spPr>
      </p:pic>
    </p:spTree>
    <p:extLst>
      <p:ext uri="{BB962C8B-B14F-4D97-AF65-F5344CB8AC3E}">
        <p14:creationId xmlns:p14="http://schemas.microsoft.com/office/powerpoint/2010/main" val="3899521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FBB3CB-896A-3850-145C-88ADDC93247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226879C-5907-5832-0CC7-BBFE5FF5C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A20621-3819-E7EE-40F9-C345731D3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92E2B5-C261-D487-8EB9-7F9D2CCB5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673B50-2070-43F1-D155-AEF63EC0E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145C27-B603-569B-BA66-8A950A12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697D98-9889-434E-D5B9-7C42A49D463C}"/>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9945D72B-7685-FDF3-9E6A-ABED4851F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437C24D-B1AA-9E57-ECC8-9FC9FE297D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2F56AE31-7691-DB2C-13F4-0F6060D224C3}"/>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Mesures éco-responsables</a:t>
            </a:r>
          </a:p>
        </p:txBody>
      </p:sp>
      <p:graphicFrame>
        <p:nvGraphicFramePr>
          <p:cNvPr id="3" name="Espace réservé du contenu 3">
            <a:extLst>
              <a:ext uri="{FF2B5EF4-FFF2-40B4-BE49-F238E27FC236}">
                <a16:creationId xmlns:a16="http://schemas.microsoft.com/office/drawing/2014/main" id="{2A680D15-4634-5FF4-3061-FC3B1E711088}"/>
              </a:ext>
            </a:extLst>
          </p:cNvPr>
          <p:cNvGraphicFramePr>
            <a:graphicFrameLocks/>
          </p:cNvGraphicFramePr>
          <p:nvPr>
            <p:extLst>
              <p:ext uri="{D42A27DB-BD31-4B8C-83A1-F6EECF244321}">
                <p14:modId xmlns:p14="http://schemas.microsoft.com/office/powerpoint/2010/main" val="3411484779"/>
              </p:ext>
            </p:extLst>
          </p:nvPr>
        </p:nvGraphicFramePr>
        <p:xfrm>
          <a:off x="517869" y="2716123"/>
          <a:ext cx="5188404" cy="3633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B98563BC-008F-F761-5549-0066FF29B5C8}"/>
              </a:ext>
            </a:extLst>
          </p:cNvPr>
          <p:cNvGraphicFramePr>
            <a:graphicFrameLocks/>
          </p:cNvGraphicFramePr>
          <p:nvPr>
            <p:extLst>
              <p:ext uri="{D42A27DB-BD31-4B8C-83A1-F6EECF244321}">
                <p14:modId xmlns:p14="http://schemas.microsoft.com/office/powerpoint/2010/main" val="2101320042"/>
              </p:ext>
            </p:extLst>
          </p:nvPr>
        </p:nvGraphicFramePr>
        <p:xfrm>
          <a:off x="6274474" y="2890381"/>
          <a:ext cx="5188404" cy="33081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472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AF1163-D07E-F489-1EE4-6F90B9B1B7E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A2B304-1BC8-7CB4-7A84-61E6BA3EC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C934E6-4ED9-09B6-BC0F-B40973D7A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B847F9-2C14-4254-253B-5184F5548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40138C-C247-A8CB-4943-4FF304F05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2713B4-430E-0183-E3A7-F2BF3E5B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55E482-07B7-9964-359D-C3A0A96C89E8}"/>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06701D66-7BD8-1FE2-9164-55A47CCCA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3BDDC23A-A79C-09B6-E113-FB6B09FDC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D1002934-5E34-8F61-E0FE-E9C3B1E7B8ED}"/>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Mesures éco-responsables</a:t>
            </a:r>
          </a:p>
        </p:txBody>
      </p:sp>
      <p:graphicFrame>
        <p:nvGraphicFramePr>
          <p:cNvPr id="6" name="Espace réservé du contenu 3">
            <a:extLst>
              <a:ext uri="{FF2B5EF4-FFF2-40B4-BE49-F238E27FC236}">
                <a16:creationId xmlns:a16="http://schemas.microsoft.com/office/drawing/2014/main" id="{89D2E9C7-66AA-D8E8-2CA8-CE10F1AEE664}"/>
              </a:ext>
            </a:extLst>
          </p:cNvPr>
          <p:cNvGraphicFramePr>
            <a:graphicFrameLocks/>
          </p:cNvGraphicFramePr>
          <p:nvPr>
            <p:extLst>
              <p:ext uri="{D42A27DB-BD31-4B8C-83A1-F6EECF244321}">
                <p14:modId xmlns:p14="http://schemas.microsoft.com/office/powerpoint/2010/main" val="2319462022"/>
              </p:ext>
            </p:extLst>
          </p:nvPr>
        </p:nvGraphicFramePr>
        <p:xfrm>
          <a:off x="709668" y="2608976"/>
          <a:ext cx="5242832" cy="3623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19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B5B15E-090A-998D-F26B-62A8E6232CE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52C204A-F976-8F0E-B6C3-D81C003F0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D2B21A-9E18-3EC6-340F-C30BB1530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39F10E-D503-1035-280B-6A30245AC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B07699-1825-9D26-5A7C-7819C7034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BE6DC8-186A-F8F2-F12D-91A621163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5159DA-3427-2BCB-DF6A-47CB99B73CDC}"/>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9D4D71EB-7904-980A-7A9A-70C7D7AE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A3B0104-855B-84F4-6DA5-FD8D6AB428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AE7992F8-F428-CAD7-CE13-392FC6131ED9}"/>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Déplacements des publics</a:t>
            </a:r>
          </a:p>
        </p:txBody>
      </p:sp>
      <p:sp>
        <p:nvSpPr>
          <p:cNvPr id="7" name="ZoneTexte 6">
            <a:extLst>
              <a:ext uri="{FF2B5EF4-FFF2-40B4-BE49-F238E27FC236}">
                <a16:creationId xmlns:a16="http://schemas.microsoft.com/office/drawing/2014/main" id="{CC7316A8-3706-8A86-867E-02F372ADDB87}"/>
              </a:ext>
            </a:extLst>
          </p:cNvPr>
          <p:cNvSpPr txBox="1"/>
          <p:nvPr/>
        </p:nvSpPr>
        <p:spPr>
          <a:xfrm>
            <a:off x="5225434" y="1910590"/>
            <a:ext cx="6096000" cy="646331"/>
          </a:xfrm>
          <a:prstGeom prst="rect">
            <a:avLst/>
          </a:prstGeom>
          <a:noFill/>
        </p:spPr>
        <p:txBody>
          <a:bodyPr wrap="square">
            <a:spAutoFit/>
          </a:bodyPr>
          <a:lstStyle/>
          <a:p>
            <a:r>
              <a:rPr lang="fr-FR" dirty="0"/>
              <a:t>71% des festivals déclarent mettre en place des actions pour réduire l’empreinte carbone des publics</a:t>
            </a:r>
          </a:p>
        </p:txBody>
      </p:sp>
      <p:graphicFrame>
        <p:nvGraphicFramePr>
          <p:cNvPr id="8" name="Graphique 7">
            <a:extLst>
              <a:ext uri="{FF2B5EF4-FFF2-40B4-BE49-F238E27FC236}">
                <a16:creationId xmlns:a16="http://schemas.microsoft.com/office/drawing/2014/main" id="{889A5BC7-4719-41A4-67A8-FD6C94701F44}"/>
              </a:ext>
            </a:extLst>
          </p:cNvPr>
          <p:cNvGraphicFramePr>
            <a:graphicFrameLocks/>
          </p:cNvGraphicFramePr>
          <p:nvPr>
            <p:extLst>
              <p:ext uri="{D42A27DB-BD31-4B8C-83A1-F6EECF244321}">
                <p14:modId xmlns:p14="http://schemas.microsoft.com/office/powerpoint/2010/main" val="3692984891"/>
              </p:ext>
            </p:extLst>
          </p:nvPr>
        </p:nvGraphicFramePr>
        <p:xfrm>
          <a:off x="0" y="2821962"/>
          <a:ext cx="5725887" cy="3243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13BFF96E-EBB3-795E-E6A4-B11612D58E78}"/>
              </a:ext>
            </a:extLst>
          </p:cNvPr>
          <p:cNvGraphicFramePr>
            <a:graphicFrameLocks/>
          </p:cNvGraphicFramePr>
          <p:nvPr>
            <p:extLst>
              <p:ext uri="{D42A27DB-BD31-4B8C-83A1-F6EECF244321}">
                <p14:modId xmlns:p14="http://schemas.microsoft.com/office/powerpoint/2010/main" val="107897173"/>
              </p:ext>
            </p:extLst>
          </p:nvPr>
        </p:nvGraphicFramePr>
        <p:xfrm>
          <a:off x="6255969" y="2830468"/>
          <a:ext cx="5035836" cy="3545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2829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FEBFE1-279B-E6FF-9D4E-59B2858DD92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5EE0E9A-1C94-BF93-584D-2FE0BC59A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1951CA-025A-E27E-296F-A3F8B3B38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B96FB6-0D56-CC4A-A0DB-147A402F2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9BD651-1D0C-D4A8-2A60-27DC342AA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F58AB9-B6D4-69D7-613C-D274F0850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120B9F-EFD2-2D35-BE66-0B23BA4FC18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9EED660B-9B4F-D5D3-BB47-E022B10BE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4D652E15-7100-E083-135C-0499F41BAF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F8AC1668-59C6-F7AE-275A-E86B78A7FFBC}"/>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Festivals </a:t>
            </a:r>
          </a:p>
          <a:p>
            <a:endParaRPr lang="fr-FR" sz="2400" dirty="0">
              <a:latin typeface="Wotfard" panose="00000500000000000000" pitchFamily="50" charset="0"/>
            </a:endParaRPr>
          </a:p>
          <a:p>
            <a:r>
              <a:rPr lang="fr-FR" sz="2400" dirty="0">
                <a:latin typeface="Wotfard" panose="00000500000000000000" pitchFamily="50" charset="0"/>
              </a:rPr>
              <a:t>Situation financière des festivals</a:t>
            </a:r>
          </a:p>
        </p:txBody>
      </p:sp>
      <p:graphicFrame>
        <p:nvGraphicFramePr>
          <p:cNvPr id="3" name="Graphique 2">
            <a:extLst>
              <a:ext uri="{FF2B5EF4-FFF2-40B4-BE49-F238E27FC236}">
                <a16:creationId xmlns:a16="http://schemas.microsoft.com/office/drawing/2014/main" id="{76F97360-7308-5B5D-4FFF-20676F9C06D2}"/>
              </a:ext>
            </a:extLst>
          </p:cNvPr>
          <p:cNvGraphicFramePr>
            <a:graphicFrameLocks/>
          </p:cNvGraphicFramePr>
          <p:nvPr>
            <p:extLst>
              <p:ext uri="{D42A27DB-BD31-4B8C-83A1-F6EECF244321}">
                <p14:modId xmlns:p14="http://schemas.microsoft.com/office/powerpoint/2010/main" val="851479717"/>
              </p:ext>
            </p:extLst>
          </p:nvPr>
        </p:nvGraphicFramePr>
        <p:xfrm>
          <a:off x="2660468" y="2680519"/>
          <a:ext cx="5368834" cy="3671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12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C210F5-9E23-58A6-20C3-FE2BC6FBF16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4F4958B-FC94-D678-31CF-93C24AB5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CEEDEE-E281-699D-03E4-1CCD97F97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D5F274-5AAA-888A-FF03-8179D3E9A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F671D98-496C-8288-BADE-F486C2178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5ED175-5464-7B69-C026-CC36C3C39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D9DDF5-DF8D-6F0D-14A0-B07F6A3E3175}"/>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dirty="0"/>
            </a:br>
            <a:endParaRPr lang="en-US" sz="4800" dirty="0"/>
          </a:p>
        </p:txBody>
      </p:sp>
      <p:sp>
        <p:nvSpPr>
          <p:cNvPr id="19" name="Freeform: Shape 18">
            <a:extLst>
              <a:ext uri="{FF2B5EF4-FFF2-40B4-BE49-F238E27FC236}">
                <a16:creationId xmlns:a16="http://schemas.microsoft.com/office/drawing/2014/main" id="{CF58C320-2186-F21A-172F-284FBB223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5A93822E-036C-EBE9-5050-D9D25FDF21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36" y="845817"/>
            <a:ext cx="1401065" cy="840639"/>
          </a:xfrm>
          <a:prstGeom prst="rect">
            <a:avLst/>
          </a:prstGeom>
        </p:spPr>
      </p:pic>
      <p:sp>
        <p:nvSpPr>
          <p:cNvPr id="5" name="ZoneTexte 4">
            <a:extLst>
              <a:ext uri="{FF2B5EF4-FFF2-40B4-BE49-F238E27FC236}">
                <a16:creationId xmlns:a16="http://schemas.microsoft.com/office/drawing/2014/main" id="{8379D394-E250-6BEE-009C-3E85DE6F977A}"/>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Projections 2025 – Groupe Festivals </a:t>
            </a:r>
          </a:p>
          <a:p>
            <a:endParaRPr lang="fr-FR" sz="2400" dirty="0">
              <a:latin typeface="Wotfard" panose="00000500000000000000" pitchFamily="50" charset="0"/>
            </a:endParaRPr>
          </a:p>
        </p:txBody>
      </p:sp>
      <p:sp>
        <p:nvSpPr>
          <p:cNvPr id="7" name="ZoneTexte 6">
            <a:extLst>
              <a:ext uri="{FF2B5EF4-FFF2-40B4-BE49-F238E27FC236}">
                <a16:creationId xmlns:a16="http://schemas.microsoft.com/office/drawing/2014/main" id="{9C72F33B-7CC4-9CF7-7838-B73679329AD9}"/>
              </a:ext>
            </a:extLst>
          </p:cNvPr>
          <p:cNvSpPr txBox="1"/>
          <p:nvPr/>
        </p:nvSpPr>
        <p:spPr>
          <a:xfrm>
            <a:off x="670560" y="3017985"/>
            <a:ext cx="9544594" cy="1743811"/>
          </a:xfrm>
          <a:prstGeom prst="rect">
            <a:avLst/>
          </a:prstGeom>
          <a:noFill/>
        </p:spPr>
        <p:txBody>
          <a:bodyPr wrap="square">
            <a:spAutoFit/>
          </a:bodyPr>
          <a:lstStyle/>
          <a:p>
            <a:pPr marL="342900" indent="-342900">
              <a:lnSpc>
                <a:spcPct val="115000"/>
              </a:lnSpc>
              <a:spcAft>
                <a:spcPts val="1000"/>
              </a:spcAft>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 2025, le groupe continuera son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travail de concertation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avec les pouvoirs publics. </a:t>
            </a: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Il ambitionne également la création d’une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cartographie des festivals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 Auvergne-Rhône-Alpes.  </a:t>
            </a:r>
          </a:p>
        </p:txBody>
      </p:sp>
    </p:spTree>
    <p:extLst>
      <p:ext uri="{BB962C8B-B14F-4D97-AF65-F5344CB8AC3E}">
        <p14:creationId xmlns:p14="http://schemas.microsoft.com/office/powerpoint/2010/main" val="3242608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1FD186-21AF-5D08-5AB6-AA7D97EB91D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3E74250-B251-5EE2-A767-5FE8FEB7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0918F1-F46B-DC0C-67EB-65AB2300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F90916-1069-B29D-263E-EAF03352C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976C4A-F464-ACBB-9E79-2D8B9489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124AB6-7AA6-6DB0-2CA0-54FF39ECE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4E60E3-4259-6717-E050-4614706F3449}"/>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A01B3404-2400-D83C-4CB7-AD3178AFB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DAFE15F-5F5D-1D06-6653-977696F3A8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7502BD7C-7163-FAB0-D434-1F3094AB27DA}"/>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Musique enregistrée</a:t>
            </a:r>
          </a:p>
          <a:p>
            <a:endParaRPr lang="fr-FR" sz="2400" dirty="0">
              <a:latin typeface="Wotfard" panose="00000500000000000000" pitchFamily="50" charset="0"/>
            </a:endParaRPr>
          </a:p>
          <a:p>
            <a:r>
              <a:rPr lang="fr-FR" sz="2400" dirty="0">
                <a:latin typeface="Wotfard" panose="00000500000000000000" pitchFamily="50" charset="0"/>
              </a:rPr>
              <a:t>Présentation par Florian Auvinet (Grand Bureau)</a:t>
            </a:r>
          </a:p>
        </p:txBody>
      </p:sp>
      <p:sp>
        <p:nvSpPr>
          <p:cNvPr id="6" name="ZoneTexte 5">
            <a:extLst>
              <a:ext uri="{FF2B5EF4-FFF2-40B4-BE49-F238E27FC236}">
                <a16:creationId xmlns:a16="http://schemas.microsoft.com/office/drawing/2014/main" id="{10DC82AF-DE5B-E2A0-7718-23613CACA31A}"/>
              </a:ext>
            </a:extLst>
          </p:cNvPr>
          <p:cNvSpPr txBox="1"/>
          <p:nvPr/>
        </p:nvSpPr>
        <p:spPr>
          <a:xfrm>
            <a:off x="845238" y="3269933"/>
            <a:ext cx="9988225" cy="1938992"/>
          </a:xfrm>
          <a:prstGeom prst="rect">
            <a:avLst/>
          </a:prstGeom>
          <a:noFill/>
        </p:spPr>
        <p:txBody>
          <a:bodyPr wrap="square">
            <a:spAutoFit/>
          </a:bodyPr>
          <a:lstStyle/>
          <a:p>
            <a:pPr marL="342900" indent="-342900">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Times New Roman" panose="02020603050405020304" pitchFamily="18" charset="0"/>
              </a:rPr>
              <a:t>Ce groupe travaille à poser un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état des lieux des besoins propres </a:t>
            </a:r>
            <a:r>
              <a:rPr lang="fr-FR" sz="2000" dirty="0">
                <a:effectLst/>
                <a:latin typeface="Calibri" panose="020F0502020204030204" pitchFamily="34" charset="0"/>
                <a:ea typeface="Calibri" panose="020F0502020204030204" pitchFamily="34" charset="0"/>
                <a:cs typeface="Times New Roman" panose="02020603050405020304" pitchFamily="18" charset="0"/>
              </a:rPr>
              <a:t>au secteur de la musique enregistrée en matière de formation, d’emploi et de soutien public.</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Times New Roman" panose="02020603050405020304" pitchFamily="18" charset="0"/>
              </a:rPr>
              <a:t>A partir de là, il a vocation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à établir des préconisations </a:t>
            </a:r>
            <a:r>
              <a:rPr lang="fr-FR" sz="2000" dirty="0">
                <a:effectLst/>
                <a:latin typeface="Calibri" panose="020F0502020204030204" pitchFamily="34" charset="0"/>
                <a:ea typeface="Calibri" panose="020F0502020204030204" pitchFamily="34" charset="0"/>
                <a:cs typeface="Times New Roman" panose="02020603050405020304" pitchFamily="18" charset="0"/>
              </a:rPr>
              <a:t>auprès des pouvoirs publics pour l’accompagnement des entreprises concernées dans leur transition digitale et la transformation de leur modèle économique.</a:t>
            </a:r>
            <a:endParaRPr lang="fr-FR" sz="2000" dirty="0"/>
          </a:p>
        </p:txBody>
      </p:sp>
    </p:spTree>
    <p:extLst>
      <p:ext uri="{BB962C8B-B14F-4D97-AF65-F5344CB8AC3E}">
        <p14:creationId xmlns:p14="http://schemas.microsoft.com/office/powerpoint/2010/main" val="403560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827938-0C54-7978-5D88-6FC9D544E44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F0BE09D-52D3-A7A9-596A-71578736C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95047B-FFEC-06C2-636D-783B68A56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BF29E9-6D2F-5C1F-91F9-05C57AA7D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AD840D-0FD9-B66B-7B20-FEABC02D6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F7505A-00D2-CDCB-87A5-8BA9D7282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A68038-BDC8-DF32-7453-093B46D68CE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2B7BD613-F609-9B9A-4051-684FDE9F4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94CD0974-52E7-7BF1-414E-4FC71F8FC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2EAE1F28-E612-2611-D283-C93475BBFE70}"/>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Musique enregistrée</a:t>
            </a:r>
          </a:p>
          <a:p>
            <a:endParaRPr lang="fr-FR" sz="2400" dirty="0">
              <a:latin typeface="Wotfard" panose="00000500000000000000" pitchFamily="50" charset="0"/>
            </a:endParaRPr>
          </a:p>
        </p:txBody>
      </p:sp>
      <p:pic>
        <p:nvPicPr>
          <p:cNvPr id="7" name="Image 6">
            <a:extLst>
              <a:ext uri="{FF2B5EF4-FFF2-40B4-BE49-F238E27FC236}">
                <a16:creationId xmlns:a16="http://schemas.microsoft.com/office/drawing/2014/main" id="{4AF20AE2-CC7A-6E6E-19B0-27EADF8761B5}"/>
              </a:ext>
            </a:extLst>
          </p:cNvPr>
          <p:cNvPicPr>
            <a:picLocks noChangeAspect="1"/>
          </p:cNvPicPr>
          <p:nvPr/>
        </p:nvPicPr>
        <p:blipFill>
          <a:blip r:embed="rId3"/>
          <a:stretch>
            <a:fillRect/>
          </a:stretch>
        </p:blipFill>
        <p:spPr>
          <a:xfrm>
            <a:off x="1892339" y="1803140"/>
            <a:ext cx="7645793" cy="5054860"/>
          </a:xfrm>
          <a:prstGeom prst="rect">
            <a:avLst/>
          </a:prstGeom>
        </p:spPr>
      </p:pic>
    </p:spTree>
    <p:extLst>
      <p:ext uri="{BB962C8B-B14F-4D97-AF65-F5344CB8AC3E}">
        <p14:creationId xmlns:p14="http://schemas.microsoft.com/office/powerpoint/2010/main" val="812618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D8C2D4-68A4-C513-4173-0BB6179D061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D1DACD5-92D1-4E09-CD0D-23AA37DB0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D41A08-F414-3EDB-93B8-1FA5CE68B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226666-D209-34FD-CBBF-23EE4451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6BE670-B3E2-B7C4-8E86-226651B91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5A10A2-C36E-0638-0567-4A30618E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1CC17E-90BB-FC29-55E5-3A7E6AD5EFD2}"/>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4F371FC-DD65-7A61-C5A0-94AE63BDF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9D71CE6F-0C8B-9D48-268D-DDCE45642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A7B18C91-95AE-EA5B-DDAB-209C3B9BADBB}"/>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Musique enregistrée</a:t>
            </a:r>
          </a:p>
          <a:p>
            <a:endParaRPr lang="fr-FR" sz="2400" dirty="0">
              <a:latin typeface="Wotfard" panose="00000500000000000000" pitchFamily="50" charset="0"/>
            </a:endParaRPr>
          </a:p>
        </p:txBody>
      </p:sp>
      <p:sp>
        <p:nvSpPr>
          <p:cNvPr id="3" name="ZoneTexte 2">
            <a:extLst>
              <a:ext uri="{FF2B5EF4-FFF2-40B4-BE49-F238E27FC236}">
                <a16:creationId xmlns:a16="http://schemas.microsoft.com/office/drawing/2014/main" id="{6463C090-8E85-05E1-B3E1-103F156F87A4}"/>
              </a:ext>
            </a:extLst>
          </p:cNvPr>
          <p:cNvSpPr txBox="1"/>
          <p:nvPr/>
        </p:nvSpPr>
        <p:spPr>
          <a:xfrm>
            <a:off x="1690477" y="2281400"/>
            <a:ext cx="8464732" cy="3462486"/>
          </a:xfrm>
          <a:prstGeom prst="rect">
            <a:avLst/>
          </a:prstGeom>
          <a:noFill/>
        </p:spPr>
        <p:txBody>
          <a:bodyPr wrap="square" rtlCol="0">
            <a:spAutoFit/>
          </a:bodyPr>
          <a:lstStyle/>
          <a:p>
            <a:r>
              <a:rPr lang="fr-FR" sz="2000" b="1" dirty="0"/>
              <a:t>Les enjeux d’une production indépendante en région AURA :  </a:t>
            </a:r>
          </a:p>
          <a:p>
            <a:endParaRPr lang="fr-FR" sz="2000" b="1" dirty="0"/>
          </a:p>
          <a:p>
            <a:pPr marL="342900" lvl="0" indent="-342900">
              <a:lnSpc>
                <a:spcPct val="115000"/>
              </a:lnSpc>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Enjeux liés à la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vente et à la diffusion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pour les artistes, donc à l’emploi artistique</a:t>
            </a:r>
          </a:p>
          <a:p>
            <a:pPr marL="342900" lvl="0" indent="-342900">
              <a:lnSpc>
                <a:spcPct val="115000"/>
              </a:lnSpc>
              <a:buFont typeface="Wingdings" panose="05000000000000000000" pitchFamily="2" charset="2"/>
              <a:buChar char="Ø"/>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Enjeux liés à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l’accès aux œuvres </a:t>
            </a:r>
          </a:p>
          <a:p>
            <a:pPr marL="342900" lvl="0" indent="-342900">
              <a:lnSpc>
                <a:spcPct val="115000"/>
              </a:lnSpc>
              <a:buFont typeface="Wingdings" panose="05000000000000000000" pitchFamily="2" charset="2"/>
              <a:buChar char="Ø"/>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Enjeux de la </a:t>
            </a:r>
            <a:r>
              <a:rPr lang="fr-FR" sz="2000" b="1" kern="100" dirty="0">
                <a:effectLst/>
                <a:latin typeface="Calibri" panose="020F0502020204030204" pitchFamily="34" charset="0"/>
                <a:ea typeface="Calibri" panose="020F0502020204030204" pitchFamily="34" charset="0"/>
                <a:cs typeface="Times New Roman" panose="02020603050405020304" pitchFamily="18" charset="0"/>
              </a:rPr>
              <a:t>vitalité d’une filière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économique sur le territoire régional : labels, studios, techniciens et prestataires, médias locaux, etc…</a:t>
            </a:r>
          </a:p>
          <a:p>
            <a:endParaRPr lang="fr-FR" dirty="0"/>
          </a:p>
        </p:txBody>
      </p:sp>
    </p:spTree>
    <p:extLst>
      <p:ext uri="{BB962C8B-B14F-4D97-AF65-F5344CB8AC3E}">
        <p14:creationId xmlns:p14="http://schemas.microsoft.com/office/powerpoint/2010/main" val="3848287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8181D1-7475-617B-9E23-90D1C7D3822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A32159A-8B07-8AFC-F043-16D70F198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818C5A-16D2-8FAF-A357-F4CC2A10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65C879-60CF-BC2C-BC49-51CF8A669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D55663-9C8F-0245-D5D7-6EF11B850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DD06A8-CCAB-E4F6-1F87-4BD91D70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79C21B-FD7E-41ED-321B-2180BBAE15C9}"/>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850F000F-AD2A-6A20-903D-D82FCABCB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512F7533-7802-6F7E-7C69-1009C04C4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5D5CFC5B-0716-7DEF-3604-60E9B6B0A044}"/>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Musique enregistrée</a:t>
            </a:r>
          </a:p>
          <a:p>
            <a:endParaRPr lang="fr-FR" sz="2400" dirty="0">
              <a:latin typeface="Wotfard" panose="00000500000000000000" pitchFamily="50" charset="0"/>
            </a:endParaRPr>
          </a:p>
        </p:txBody>
      </p:sp>
      <p:pic>
        <p:nvPicPr>
          <p:cNvPr id="7" name="Image 6">
            <a:extLst>
              <a:ext uri="{FF2B5EF4-FFF2-40B4-BE49-F238E27FC236}">
                <a16:creationId xmlns:a16="http://schemas.microsoft.com/office/drawing/2014/main" id="{1353AC3C-C534-7B54-C7CE-71E69B525E6C}"/>
              </a:ext>
            </a:extLst>
          </p:cNvPr>
          <p:cNvPicPr>
            <a:picLocks noChangeAspect="1"/>
          </p:cNvPicPr>
          <p:nvPr/>
        </p:nvPicPr>
        <p:blipFill>
          <a:blip r:embed="rId3"/>
          <a:stretch>
            <a:fillRect/>
          </a:stretch>
        </p:blipFill>
        <p:spPr>
          <a:xfrm>
            <a:off x="3195755" y="1777328"/>
            <a:ext cx="7931558" cy="4807197"/>
          </a:xfrm>
          <a:prstGeom prst="rect">
            <a:avLst/>
          </a:prstGeom>
        </p:spPr>
      </p:pic>
      <p:sp>
        <p:nvSpPr>
          <p:cNvPr id="8" name="ZoneTexte 7">
            <a:extLst>
              <a:ext uri="{FF2B5EF4-FFF2-40B4-BE49-F238E27FC236}">
                <a16:creationId xmlns:a16="http://schemas.microsoft.com/office/drawing/2014/main" id="{A3B4A63F-40AF-FAE0-470E-BD0A9C512037}"/>
              </a:ext>
            </a:extLst>
          </p:cNvPr>
          <p:cNvSpPr txBox="1"/>
          <p:nvPr/>
        </p:nvSpPr>
        <p:spPr>
          <a:xfrm>
            <a:off x="517869" y="1996828"/>
            <a:ext cx="2299062" cy="1200329"/>
          </a:xfrm>
          <a:prstGeom prst="rect">
            <a:avLst/>
          </a:prstGeom>
          <a:noFill/>
        </p:spPr>
        <p:txBody>
          <a:bodyPr wrap="square" rtlCol="0">
            <a:spAutoFit/>
          </a:bodyPr>
          <a:lstStyle/>
          <a:p>
            <a:r>
              <a:rPr lang="fr-FR" b="1" dirty="0"/>
              <a:t>Les effets du développement des plateformes de streaming</a:t>
            </a:r>
          </a:p>
        </p:txBody>
      </p:sp>
    </p:spTree>
    <p:extLst>
      <p:ext uri="{BB962C8B-B14F-4D97-AF65-F5344CB8AC3E}">
        <p14:creationId xmlns:p14="http://schemas.microsoft.com/office/powerpoint/2010/main" val="3957929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34C2CF-104A-6A4B-39BC-E2C001477CA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BE7EAB-A5AC-C69C-9644-D8A5B8399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ED8050-2144-1A57-1C21-3530F232E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FD6A7D-D3A9-BBFA-8B15-E43642D6A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DE9FC9-49A7-E2BE-D537-179E5F68D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1A0CDE-38AF-7AD9-3E8F-18643944F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0229F0-6858-064F-2B59-880855AE2387}"/>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369B0760-01F7-B0A8-64E4-28A8DB833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ZoneTexte 4">
            <a:extLst>
              <a:ext uri="{FF2B5EF4-FFF2-40B4-BE49-F238E27FC236}">
                <a16:creationId xmlns:a16="http://schemas.microsoft.com/office/drawing/2014/main" id="{0373C4A4-B714-0690-2176-F62371C2B415}"/>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Musique enregistrée</a:t>
            </a:r>
          </a:p>
          <a:p>
            <a:endParaRPr lang="fr-FR" sz="2400" dirty="0">
              <a:latin typeface="Wotfard" panose="00000500000000000000" pitchFamily="50" charset="0"/>
            </a:endParaRPr>
          </a:p>
        </p:txBody>
      </p:sp>
      <p:sp>
        <p:nvSpPr>
          <p:cNvPr id="8" name="ZoneTexte 7">
            <a:extLst>
              <a:ext uri="{FF2B5EF4-FFF2-40B4-BE49-F238E27FC236}">
                <a16:creationId xmlns:a16="http://schemas.microsoft.com/office/drawing/2014/main" id="{73EC1BB8-9254-954B-A9B8-3E646D029C9D}"/>
              </a:ext>
            </a:extLst>
          </p:cNvPr>
          <p:cNvSpPr txBox="1"/>
          <p:nvPr/>
        </p:nvSpPr>
        <p:spPr>
          <a:xfrm>
            <a:off x="470191" y="1995195"/>
            <a:ext cx="5460345" cy="3453510"/>
          </a:xfrm>
          <a:prstGeom prst="rect">
            <a:avLst/>
          </a:prstGeom>
          <a:noFill/>
        </p:spPr>
        <p:txBody>
          <a:bodyPr wrap="square" rtlCol="0">
            <a:spAutoFit/>
          </a:bodyPr>
          <a:lstStyle/>
          <a:p>
            <a:pPr>
              <a:lnSpc>
                <a:spcPct val="115000"/>
              </a:lnSpc>
              <a:spcAft>
                <a:spcPts val="10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Face à cette situation, le groupe a conçu les contours d’une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aide renouvelée aux acteurs régionaux de la musique enregistrée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susceptible de :</a:t>
            </a:r>
          </a:p>
          <a:p>
            <a:pPr marL="285750" indent="-285750">
              <a:lnSpc>
                <a:spcPct val="115000"/>
              </a:lnSpc>
              <a:spcAft>
                <a:spcPts val="1000"/>
              </a:spcAft>
              <a:buFontTx/>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protéger les TPE régionales, </a:t>
            </a:r>
          </a:p>
          <a:p>
            <a:pPr marL="285750" indent="-285750">
              <a:lnSpc>
                <a:spcPct val="115000"/>
              </a:lnSpc>
              <a:spcAft>
                <a:spcPts val="1000"/>
              </a:spcAft>
              <a:buFontTx/>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maintenir et pérenniser l’emploi, </a:t>
            </a:r>
          </a:p>
          <a:p>
            <a:pPr marL="285750" indent="-285750">
              <a:lnSpc>
                <a:spcPct val="115000"/>
              </a:lnSpc>
              <a:spcAft>
                <a:spcPts val="1000"/>
              </a:spcAft>
              <a:buFontTx/>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assurer la diffusion d’esthétiques diversifiées et notamment des artistes régionaux, </a:t>
            </a:r>
          </a:p>
          <a:p>
            <a:pPr marL="285750" indent="-285750">
              <a:lnSpc>
                <a:spcPct val="115000"/>
              </a:lnSpc>
              <a:spcAft>
                <a:spcPts val="1000"/>
              </a:spcAft>
              <a:buFontTx/>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accompagner la transition vers des stratégies de développement digital. </a:t>
            </a:r>
          </a:p>
        </p:txBody>
      </p:sp>
      <p:pic>
        <p:nvPicPr>
          <p:cNvPr id="6" name="Image 5">
            <a:extLst>
              <a:ext uri="{FF2B5EF4-FFF2-40B4-BE49-F238E27FC236}">
                <a16:creationId xmlns:a16="http://schemas.microsoft.com/office/drawing/2014/main" id="{BF81BA5F-ECE7-021A-9EC8-689C06987346}"/>
              </a:ext>
            </a:extLst>
          </p:cNvPr>
          <p:cNvPicPr>
            <a:picLocks noChangeAspect="1"/>
          </p:cNvPicPr>
          <p:nvPr/>
        </p:nvPicPr>
        <p:blipFill>
          <a:blip r:embed="rId2"/>
          <a:stretch>
            <a:fillRect/>
          </a:stretch>
        </p:blipFill>
        <p:spPr>
          <a:xfrm>
            <a:off x="6986535" y="1826293"/>
            <a:ext cx="3127121" cy="4452350"/>
          </a:xfrm>
          <a:prstGeom prst="rect">
            <a:avLst/>
          </a:prstGeom>
        </p:spPr>
      </p:pic>
      <p:sp>
        <p:nvSpPr>
          <p:cNvPr id="12" name="Espace réservé du contenu 11">
            <a:extLst>
              <a:ext uri="{FF2B5EF4-FFF2-40B4-BE49-F238E27FC236}">
                <a16:creationId xmlns:a16="http://schemas.microsoft.com/office/drawing/2014/main" id="{593516CA-2B74-14DD-5767-059132ED187F}"/>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32315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B29EDD-C4CC-2463-F7FB-A8B0EC476B6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E753188-7EB8-B9FB-AFBD-13058318F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353861-5514-138F-A322-BB28EEF25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03B0E6-C6D9-4E21-D66A-B39F1898E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C98032A-4476-75A1-46C6-9A446A607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74F806C-AEFC-03D1-77CC-D1022014A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61268F-B33C-B973-E466-CBAB6C7A1041}"/>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723333D2-A8E6-5F1C-9124-8052BDE05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29E03F37-CE48-89B0-22AA-35FA911E55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CD5E3472-0931-232D-6D3C-BDFC6D074942}"/>
              </a:ext>
            </a:extLst>
          </p:cNvPr>
          <p:cNvSpPr txBox="1"/>
          <p:nvPr/>
        </p:nvSpPr>
        <p:spPr>
          <a:xfrm>
            <a:off x="1752600" y="2003097"/>
            <a:ext cx="8969829" cy="1754326"/>
          </a:xfrm>
          <a:prstGeom prst="rect">
            <a:avLst/>
          </a:prstGeom>
          <a:noFill/>
        </p:spPr>
        <p:txBody>
          <a:bodyPr wrap="square" rtlCol="0">
            <a:spAutoFit/>
          </a:bodyPr>
          <a:lstStyle/>
          <a:p>
            <a:r>
              <a:rPr lang="fr-FR" sz="3600" b="1" dirty="0">
                <a:solidFill>
                  <a:srgbClr val="7030A0"/>
                </a:solidFill>
                <a:latin typeface="OrtankDisplay-wght400 Ortank GX" pitchFamily="2" charset="0"/>
              </a:rPr>
              <a:t>Prise de parole par M. Marc Drouet</a:t>
            </a:r>
          </a:p>
          <a:p>
            <a:endParaRPr lang="fr-FR" sz="2400" dirty="0">
              <a:latin typeface="Wotfard" panose="00000500000000000000" pitchFamily="50" charset="0"/>
            </a:endParaRPr>
          </a:p>
          <a:p>
            <a:pPr lvl="1"/>
            <a:r>
              <a:rPr lang="fr-FR" sz="2400" dirty="0">
                <a:latin typeface="Wotfard" panose="00000500000000000000" pitchFamily="50" charset="0"/>
              </a:rPr>
              <a:t>Directeur régional des Affaires culturelles Auvergne-Rhône-Alpes </a:t>
            </a:r>
          </a:p>
        </p:txBody>
      </p:sp>
      <p:pic>
        <p:nvPicPr>
          <p:cNvPr id="6" name="Image 5" descr="Une image contenant texte, Police, blanc, conception&#10;&#10;Description générée automatiquement">
            <a:extLst>
              <a:ext uri="{FF2B5EF4-FFF2-40B4-BE49-F238E27FC236}">
                <a16:creationId xmlns:a16="http://schemas.microsoft.com/office/drawing/2014/main" id="{AE3C678A-A7CA-6F48-1837-E7B2071BF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4980" y="3838886"/>
            <a:ext cx="1706779" cy="1768683"/>
          </a:xfrm>
          <a:prstGeom prst="rect">
            <a:avLst/>
          </a:prstGeom>
        </p:spPr>
      </p:pic>
    </p:spTree>
    <p:extLst>
      <p:ext uri="{BB962C8B-B14F-4D97-AF65-F5344CB8AC3E}">
        <p14:creationId xmlns:p14="http://schemas.microsoft.com/office/powerpoint/2010/main" val="3192165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F94C2-5797-45CC-4C60-9B44221F657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FA06D31-7A68-DBAD-901C-C9D766EC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E56847-D559-A3BF-281E-6951344D0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797600-8B91-5EF7-2E70-534005AC0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9C9437-6555-5099-2EC3-EA08C67A4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214DE8-E8B1-7F72-37B4-FC0576522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C66C1A-D3F1-B2B7-5AA4-5EDA927CC5C4}"/>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4579A079-6911-8E02-A0F7-0B0593D40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ZoneTexte 4">
            <a:extLst>
              <a:ext uri="{FF2B5EF4-FFF2-40B4-BE49-F238E27FC236}">
                <a16:creationId xmlns:a16="http://schemas.microsoft.com/office/drawing/2014/main" id="{63FC4FB1-133F-B3B7-5094-4CCAF403C5CC}"/>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Projections 2025– Groupe Musique enregistrée</a:t>
            </a:r>
          </a:p>
          <a:p>
            <a:endParaRPr lang="fr-FR" sz="2400" dirty="0">
              <a:latin typeface="Wotfard" panose="00000500000000000000" pitchFamily="50" charset="0"/>
            </a:endParaRPr>
          </a:p>
        </p:txBody>
      </p:sp>
      <p:sp>
        <p:nvSpPr>
          <p:cNvPr id="4" name="ZoneTexte 3">
            <a:extLst>
              <a:ext uri="{FF2B5EF4-FFF2-40B4-BE49-F238E27FC236}">
                <a16:creationId xmlns:a16="http://schemas.microsoft.com/office/drawing/2014/main" id="{02BB74A4-9A91-A50D-45FC-0AAEAEADFD6B}"/>
              </a:ext>
            </a:extLst>
          </p:cNvPr>
          <p:cNvSpPr txBox="1"/>
          <p:nvPr/>
        </p:nvSpPr>
        <p:spPr>
          <a:xfrm>
            <a:off x="1079863" y="2757275"/>
            <a:ext cx="9840686" cy="1743811"/>
          </a:xfrm>
          <a:prstGeom prst="rect">
            <a:avLst/>
          </a:prstGeom>
          <a:noFill/>
        </p:spPr>
        <p:txBody>
          <a:bodyPr wrap="square">
            <a:spAutoFit/>
          </a:bodyPr>
          <a:lstStyle/>
          <a:p>
            <a:pPr marL="285750" indent="-285750">
              <a:lnSpc>
                <a:spcPct val="115000"/>
              </a:lnSpc>
              <a:spcAft>
                <a:spcPts val="1000"/>
              </a:spcAft>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Le groupe aimerait désormais s’attacher à faire remonter les besoins en formations spécifiques du secteur de la musique enregistrée. </a:t>
            </a: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Il restera également un espace de veille et d’échange pour ses acteurs. </a:t>
            </a:r>
          </a:p>
        </p:txBody>
      </p:sp>
      <p:pic>
        <p:nvPicPr>
          <p:cNvPr id="7" name="Espace réservé du contenu 3" descr="Une image contenant Police, logo, Graphique, capture d’écran&#10;&#10;Description générée automatiquement">
            <a:extLst>
              <a:ext uri="{FF2B5EF4-FFF2-40B4-BE49-F238E27FC236}">
                <a16:creationId xmlns:a16="http://schemas.microsoft.com/office/drawing/2014/main" id="{7106FE9E-B05A-8DC9-A8D7-FB4544AD54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17" y="5553527"/>
            <a:ext cx="1401065" cy="840639"/>
          </a:xfrm>
          <a:prstGeom prst="rect">
            <a:avLst/>
          </a:prstGeom>
        </p:spPr>
      </p:pic>
    </p:spTree>
    <p:extLst>
      <p:ext uri="{BB962C8B-B14F-4D97-AF65-F5344CB8AC3E}">
        <p14:creationId xmlns:p14="http://schemas.microsoft.com/office/powerpoint/2010/main" val="2678824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115234-23A3-5AC9-EDC1-0E2A179C324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3F1CF0A-5FE1-7817-9F4D-ED93D603F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D6A95F-0176-8BD6-0FA9-2598E258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6730F6-3E90-399A-DE7E-D6573D441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167CD0-E4A4-6EBC-80F3-1DF102E98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D14CBF-F7BC-F743-7150-D1D441BD1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B8730C-E3F0-43F0-3064-7DB64B9AC3DE}"/>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AB41DE8B-C47E-7156-3A1C-07B53FA4E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E697E948-0C3D-3AA8-FBDE-1E0F6B3219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13CAB56F-E5AA-6114-57B2-7ED47DA61B2E}"/>
              </a:ext>
            </a:extLst>
          </p:cNvPr>
          <p:cNvSpPr txBox="1"/>
          <p:nvPr/>
        </p:nvSpPr>
        <p:spPr>
          <a:xfrm>
            <a:off x="517869" y="1090747"/>
            <a:ext cx="11165481" cy="1015663"/>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des travaux des groupes de travail</a:t>
            </a:r>
          </a:p>
          <a:p>
            <a:endParaRPr lang="fr-FR" sz="2400" dirty="0">
              <a:latin typeface="Wotfard" panose="00000500000000000000" pitchFamily="50" charset="0"/>
            </a:endParaRPr>
          </a:p>
        </p:txBody>
      </p:sp>
      <p:sp>
        <p:nvSpPr>
          <p:cNvPr id="6" name="ZoneTexte 5">
            <a:extLst>
              <a:ext uri="{FF2B5EF4-FFF2-40B4-BE49-F238E27FC236}">
                <a16:creationId xmlns:a16="http://schemas.microsoft.com/office/drawing/2014/main" id="{E4F97FBB-2925-B43F-0953-38EF776A8A96}"/>
              </a:ext>
            </a:extLst>
          </p:cNvPr>
          <p:cNvSpPr txBox="1"/>
          <p:nvPr/>
        </p:nvSpPr>
        <p:spPr>
          <a:xfrm>
            <a:off x="3047999" y="3246510"/>
            <a:ext cx="6932023" cy="430887"/>
          </a:xfrm>
          <a:prstGeom prst="rect">
            <a:avLst/>
          </a:prstGeom>
          <a:noFill/>
        </p:spPr>
        <p:txBody>
          <a:bodyPr wrap="square">
            <a:spAutoFit/>
          </a:bodyPr>
          <a:lstStyle/>
          <a:p>
            <a:r>
              <a:rPr lang="fr-FR" sz="2200" b="1" dirty="0">
                <a:latin typeface="Wotfard" panose="00000500000000000000" pitchFamily="50" charset="0"/>
              </a:rPr>
              <a:t>Echanges, débats et suggestions pour 2025</a:t>
            </a:r>
          </a:p>
        </p:txBody>
      </p:sp>
    </p:spTree>
    <p:extLst>
      <p:ext uri="{BB962C8B-B14F-4D97-AF65-F5344CB8AC3E}">
        <p14:creationId xmlns:p14="http://schemas.microsoft.com/office/powerpoint/2010/main" val="59528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D24B7-3869-94B0-3E44-F104648AF8A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0233C0E-7A23-7DBB-1BCC-B5E4F0DE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825878-59C0-1182-EC2B-0456808FA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47CD09-3392-D509-6DD9-6EC0F9D6F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78427B-CD51-2515-E105-B4D2B493C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D0A94D-8EAB-B474-1C87-D67C4A976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FD4FFA-95CD-99D5-59EC-B3ED975BCD9C}"/>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6C8A51F5-C993-C3BA-902A-F156F435F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B73554BE-BFA5-BF55-8898-45314B651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689022"/>
            <a:ext cx="1492505" cy="895503"/>
          </a:xfrm>
          <a:prstGeom prst="rect">
            <a:avLst/>
          </a:prstGeom>
        </p:spPr>
      </p:pic>
      <p:sp>
        <p:nvSpPr>
          <p:cNvPr id="5" name="ZoneTexte 4">
            <a:extLst>
              <a:ext uri="{FF2B5EF4-FFF2-40B4-BE49-F238E27FC236}">
                <a16:creationId xmlns:a16="http://schemas.microsoft.com/office/drawing/2014/main" id="{CDE43832-D356-90C6-2AEF-62F658CFDFF4}"/>
              </a:ext>
            </a:extLst>
          </p:cNvPr>
          <p:cNvSpPr txBox="1"/>
          <p:nvPr/>
        </p:nvSpPr>
        <p:spPr>
          <a:xfrm>
            <a:off x="517870" y="2504798"/>
            <a:ext cx="11165481" cy="1754326"/>
          </a:xfrm>
          <a:prstGeom prst="rect">
            <a:avLst/>
          </a:prstGeom>
          <a:noFill/>
        </p:spPr>
        <p:txBody>
          <a:bodyPr wrap="square" rtlCol="0">
            <a:spAutoFit/>
          </a:bodyPr>
          <a:lstStyle/>
          <a:p>
            <a:pPr algn="ctr"/>
            <a:r>
              <a:rPr lang="fr-FR" sz="3600" b="1" dirty="0">
                <a:solidFill>
                  <a:srgbClr val="7030A0"/>
                </a:solidFill>
                <a:latin typeface="OrtankDisplay-wght400 Ortank GX" pitchFamily="2" charset="0"/>
              </a:rPr>
              <a:t>Mise en débat : </a:t>
            </a:r>
          </a:p>
          <a:p>
            <a:pPr algn="ctr"/>
            <a:r>
              <a:rPr lang="fr-FR" sz="3600" b="1" dirty="0">
                <a:solidFill>
                  <a:srgbClr val="7030A0"/>
                </a:solidFill>
                <a:latin typeface="OrtankDisplay-wght400 Ortank GX" pitchFamily="2" charset="0"/>
              </a:rPr>
              <a:t>Etat des lieux et perspectives des politiques culturelles en 2025</a:t>
            </a:r>
          </a:p>
        </p:txBody>
      </p:sp>
    </p:spTree>
    <p:extLst>
      <p:ext uri="{BB962C8B-B14F-4D97-AF65-F5344CB8AC3E}">
        <p14:creationId xmlns:p14="http://schemas.microsoft.com/office/powerpoint/2010/main" val="61277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08FC82-4F8E-9F54-8D34-071BD8337AC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CADA321-ABAF-F71C-2953-F4155D43B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D2468E-6B6C-DAC4-46AE-02A637FC9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9EBA2E-08C2-C78A-22DE-8F90667EF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C62D0E-DCDC-E02A-98E3-A14A02DEB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9D84FE-AC4D-98DC-3000-4D65F596F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B96E7C-4F1C-13D7-785E-391A701C695A}"/>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C9086293-D268-B390-B95A-7BD5049F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1E0AE9D9-6208-462C-BCF2-D016DC6EB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BB24660D-845C-B5B6-9495-EEF1B248AA0F}"/>
              </a:ext>
            </a:extLst>
          </p:cNvPr>
          <p:cNvSpPr txBox="1"/>
          <p:nvPr/>
        </p:nvSpPr>
        <p:spPr>
          <a:xfrm>
            <a:off x="1752600" y="2003097"/>
            <a:ext cx="8969829" cy="3046988"/>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des travaux portés par les groupes de travail </a:t>
            </a:r>
          </a:p>
          <a:p>
            <a:endParaRPr lang="fr-FR" sz="2400" dirty="0">
              <a:latin typeface="Wotfard" panose="00000500000000000000" pitchFamily="50" charset="0"/>
            </a:endParaRPr>
          </a:p>
          <a:p>
            <a:pPr marL="800100" lvl="1" indent="-342900">
              <a:buFont typeface="Wingdings" panose="05000000000000000000" pitchFamily="2" charset="2"/>
              <a:buChar char="Ø"/>
            </a:pPr>
            <a:r>
              <a:rPr lang="fr-FR" sz="2400" dirty="0">
                <a:latin typeface="Wotfard" panose="00000500000000000000" pitchFamily="50" charset="0"/>
              </a:rPr>
              <a:t>Groupe Politiques culturelles</a:t>
            </a:r>
          </a:p>
          <a:p>
            <a:pPr marL="800100" lvl="1" indent="-342900">
              <a:buFont typeface="Wingdings" panose="05000000000000000000" pitchFamily="2" charset="2"/>
              <a:buChar char="Ø"/>
            </a:pPr>
            <a:r>
              <a:rPr lang="fr-FR" sz="2400" dirty="0">
                <a:latin typeface="Wotfard" panose="00000500000000000000" pitchFamily="50" charset="0"/>
              </a:rPr>
              <a:t>Groupe Emploi Formation</a:t>
            </a:r>
          </a:p>
          <a:p>
            <a:pPr marL="800100" lvl="1" indent="-342900">
              <a:buFont typeface="Wingdings" panose="05000000000000000000" pitchFamily="2" charset="2"/>
              <a:buChar char="Ø"/>
            </a:pPr>
            <a:r>
              <a:rPr lang="fr-FR" sz="2400" dirty="0">
                <a:latin typeface="Wotfard" panose="00000500000000000000" pitchFamily="50" charset="0"/>
              </a:rPr>
              <a:t>Groupe Festivals</a:t>
            </a:r>
          </a:p>
          <a:p>
            <a:pPr marL="800100" lvl="1" indent="-342900">
              <a:buFont typeface="Wingdings" panose="05000000000000000000" pitchFamily="2" charset="2"/>
              <a:buChar char="Ø"/>
            </a:pPr>
            <a:r>
              <a:rPr lang="fr-FR" sz="2400" dirty="0">
                <a:latin typeface="Wotfard" panose="00000500000000000000" pitchFamily="50" charset="0"/>
              </a:rPr>
              <a:t>Groupe Musique enregistrée</a:t>
            </a:r>
          </a:p>
        </p:txBody>
      </p:sp>
    </p:spTree>
    <p:extLst>
      <p:ext uri="{BB962C8B-B14F-4D97-AF65-F5344CB8AC3E}">
        <p14:creationId xmlns:p14="http://schemas.microsoft.com/office/powerpoint/2010/main" val="283498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E13A0-1428-278E-AEC3-322B566061C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662D975-3A63-79CB-76FF-D06AED32E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C1E761-D4B6-60B5-04AF-46AF963691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3DFE80-694B-721C-83A6-2167BD87A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92698B-802C-263B-A8C2-3B3E07E8C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032B32-4530-D470-B108-8EAC032C0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952C01-50C3-9C87-C7D1-277AFF21408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53DFA2F8-2F43-F8AC-91ED-715A86B02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8C38F1B2-B4CC-2196-3C18-73BC6DA7F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1608D2A8-8671-D44A-7623-1035866AD1F1}"/>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dirty="0">
                <a:latin typeface="Wotfard" panose="00000500000000000000" pitchFamily="50" charset="0"/>
              </a:rPr>
              <a:t>Présentation par Valère Bertrand (SYNAVI) et Christophe Jaillet (SFA CGT)</a:t>
            </a:r>
          </a:p>
        </p:txBody>
      </p:sp>
      <p:sp>
        <p:nvSpPr>
          <p:cNvPr id="3" name="ZoneTexte 2">
            <a:extLst>
              <a:ext uri="{FF2B5EF4-FFF2-40B4-BE49-F238E27FC236}">
                <a16:creationId xmlns:a16="http://schemas.microsoft.com/office/drawing/2014/main" id="{72C24315-06A8-5279-967B-0E53C6BB0C17}"/>
              </a:ext>
            </a:extLst>
          </p:cNvPr>
          <p:cNvSpPr txBox="1"/>
          <p:nvPr/>
        </p:nvSpPr>
        <p:spPr>
          <a:xfrm>
            <a:off x="1480457" y="2703980"/>
            <a:ext cx="9945188" cy="1015663"/>
          </a:xfrm>
          <a:prstGeom prst="rect">
            <a:avLst/>
          </a:prstGeom>
          <a:noFill/>
        </p:spPr>
        <p:txBody>
          <a:bodyPr wrap="square" rtlCol="0">
            <a:spAutoFit/>
          </a:bodyPr>
          <a:lstStyle/>
          <a:p>
            <a:r>
              <a:rPr lang="fr-FR" sz="2000" dirty="0"/>
              <a:t>Une expérimentation des préconisations du groupe en matière de soutien à la production et la diffusion. Expérimentation portée par la DRAC Auvergne-Rhône-Alpes sur la communauté de communes Val-Guiers.</a:t>
            </a:r>
          </a:p>
        </p:txBody>
      </p:sp>
      <p:sp>
        <p:nvSpPr>
          <p:cNvPr id="6" name="Flèche : droite 5">
            <a:extLst>
              <a:ext uri="{FF2B5EF4-FFF2-40B4-BE49-F238E27FC236}">
                <a16:creationId xmlns:a16="http://schemas.microsoft.com/office/drawing/2014/main" id="{E2F83358-7B53-9701-4B17-4426C680AA13}"/>
              </a:ext>
            </a:extLst>
          </p:cNvPr>
          <p:cNvSpPr/>
          <p:nvPr/>
        </p:nvSpPr>
        <p:spPr>
          <a:xfrm>
            <a:off x="535287" y="2796313"/>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lèche : droite 6">
            <a:extLst>
              <a:ext uri="{FF2B5EF4-FFF2-40B4-BE49-F238E27FC236}">
                <a16:creationId xmlns:a16="http://schemas.microsoft.com/office/drawing/2014/main" id="{D06ACDB1-A7B4-B69F-EC96-F1F3D3348619}"/>
              </a:ext>
            </a:extLst>
          </p:cNvPr>
          <p:cNvSpPr/>
          <p:nvPr/>
        </p:nvSpPr>
        <p:spPr>
          <a:xfrm>
            <a:off x="535287" y="3973501"/>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9410218A-12B9-2D3A-98BB-5DA01DBBA66B}"/>
              </a:ext>
            </a:extLst>
          </p:cNvPr>
          <p:cNvSpPr txBox="1"/>
          <p:nvPr/>
        </p:nvSpPr>
        <p:spPr>
          <a:xfrm>
            <a:off x="1471748" y="3876795"/>
            <a:ext cx="9945188" cy="1292662"/>
          </a:xfrm>
          <a:prstGeom prst="rect">
            <a:avLst/>
          </a:prstGeom>
          <a:noFill/>
        </p:spPr>
        <p:txBody>
          <a:bodyPr wrap="square" rtlCol="0">
            <a:spAutoFit/>
          </a:bodyPr>
          <a:lstStyle/>
          <a:p>
            <a:r>
              <a:rPr lang="fr-FR" sz="2000" dirty="0"/>
              <a:t>Une enquête-flash permettant d’identifier d’une part la typologie des charges et recettes des structures du spectacle vivant et d’autre part les effets de la contraction budgétaire sur leur fonctionnement et leurs prévisions d’activité.</a:t>
            </a:r>
          </a:p>
          <a:p>
            <a:endParaRPr lang="fr-FR" dirty="0"/>
          </a:p>
        </p:txBody>
      </p:sp>
      <p:sp>
        <p:nvSpPr>
          <p:cNvPr id="10" name="Flèche : droite 9">
            <a:extLst>
              <a:ext uri="{FF2B5EF4-FFF2-40B4-BE49-F238E27FC236}">
                <a16:creationId xmlns:a16="http://schemas.microsoft.com/office/drawing/2014/main" id="{9346FCB4-6989-9F84-4021-58AF8130CCD5}"/>
              </a:ext>
            </a:extLst>
          </p:cNvPr>
          <p:cNvSpPr/>
          <p:nvPr/>
        </p:nvSpPr>
        <p:spPr>
          <a:xfrm>
            <a:off x="535287" y="5150689"/>
            <a:ext cx="699734" cy="36933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2ACA5BF8-9098-1DCC-6DBD-E100A3D62B68}"/>
              </a:ext>
            </a:extLst>
          </p:cNvPr>
          <p:cNvSpPr txBox="1"/>
          <p:nvPr/>
        </p:nvSpPr>
        <p:spPr>
          <a:xfrm>
            <a:off x="1480457" y="4977823"/>
            <a:ext cx="9945188" cy="707886"/>
          </a:xfrm>
          <a:prstGeom prst="rect">
            <a:avLst/>
          </a:prstGeom>
          <a:noFill/>
        </p:spPr>
        <p:txBody>
          <a:bodyPr wrap="square" rtlCol="0">
            <a:spAutoFit/>
          </a:bodyPr>
          <a:lstStyle/>
          <a:p>
            <a:r>
              <a:rPr lang="fr-FR" sz="2000" kern="100" dirty="0">
                <a:effectLst/>
                <a:latin typeface="Calibri" panose="020F0502020204030204" pitchFamily="34" charset="0"/>
                <a:ea typeface="Calibri" panose="020F0502020204030204" pitchFamily="34" charset="0"/>
                <a:cs typeface="Times New Roman" panose="02020603050405020304" pitchFamily="18" charset="0"/>
              </a:rPr>
              <a:t>Un travail de préconisations est en cours visant à mener une réflexion sur les modèles économiques du spectacle et les critères de subventionnement applicables. </a:t>
            </a:r>
          </a:p>
        </p:txBody>
      </p:sp>
    </p:spTree>
    <p:extLst>
      <p:ext uri="{BB962C8B-B14F-4D97-AF65-F5344CB8AC3E}">
        <p14:creationId xmlns:p14="http://schemas.microsoft.com/office/powerpoint/2010/main" val="420186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F473B5-C893-F6ED-D471-F602196447C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AB7733F-4531-82BA-7EAB-3D2F0CB03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7D8D5E-9D16-94EC-C346-0389DCC57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5C61CD-437F-1A9A-F948-307E7EBDA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4594CF-C633-3426-3B64-A52F2936E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CF0D5E-6E3F-1816-29FA-A6D7115C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EF5EB0-1154-D953-0A5C-94B1D42EE473}"/>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BD671359-9FB3-A089-C402-099AD58D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1A1F62A2-FDE8-A80C-92BE-A6E0636AD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373B23C4-009F-BBF0-7720-54E2936F68D3}"/>
              </a:ext>
            </a:extLst>
          </p:cNvPr>
          <p:cNvSpPr txBox="1"/>
          <p:nvPr/>
        </p:nvSpPr>
        <p:spPr>
          <a:xfrm>
            <a:off x="517869" y="1090747"/>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CD87DF29-B5C3-FF16-4C11-07481F74005C}"/>
              </a:ext>
            </a:extLst>
          </p:cNvPr>
          <p:cNvSpPr txBox="1"/>
          <p:nvPr/>
        </p:nvSpPr>
        <p:spPr>
          <a:xfrm>
            <a:off x="1545771" y="2511654"/>
            <a:ext cx="9649097" cy="2862322"/>
          </a:xfrm>
          <a:prstGeom prst="rect">
            <a:avLst/>
          </a:prstGeom>
          <a:noFill/>
        </p:spPr>
        <p:txBody>
          <a:bodyPr wrap="square" rtlCol="0">
            <a:spAutoFit/>
          </a:bodyPr>
          <a:lstStyle/>
          <a:p>
            <a:pPr marL="285750" indent="-285750">
              <a:buFont typeface="Wingdings" panose="05000000000000000000" pitchFamily="2" charset="2"/>
              <a:buChar char="Ø"/>
            </a:pPr>
            <a:r>
              <a:rPr lang="fr-FR" sz="2000" dirty="0"/>
              <a:t>88 % des structures interrogées (hors équipes artistiques) ont constaté une augmentation des charges liées aux </a:t>
            </a:r>
            <a:r>
              <a:rPr lang="fr-FR" sz="2000" b="1" dirty="0"/>
              <a:t>VHS (voyages / hébergement / restauration). </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76 % des structures interrogées déclarent avoir enregistré une augmentation des charges liées à la </a:t>
            </a:r>
            <a:r>
              <a:rPr lang="fr-FR" sz="2000" b="1" dirty="0"/>
              <a:t>rémunération de leurs salariés (NAO, réévaluation du point d'indice) </a:t>
            </a:r>
            <a:r>
              <a:rPr lang="fr-FR" sz="2000" dirty="0"/>
              <a:t>à effectif constant entre 2021 et 2023. </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75 % des festivals et des lieux interrogés déclarent avoir subi une augmentation des </a:t>
            </a:r>
            <a:r>
              <a:rPr lang="fr-FR" sz="2000" b="1" dirty="0"/>
              <a:t>charges liées aux cachets / prix de cession</a:t>
            </a:r>
            <a:r>
              <a:rPr lang="fr-FR" sz="2000" dirty="0"/>
              <a:t> des artistes programmés.</a:t>
            </a:r>
          </a:p>
        </p:txBody>
      </p:sp>
    </p:spTree>
    <p:extLst>
      <p:ext uri="{BB962C8B-B14F-4D97-AF65-F5344CB8AC3E}">
        <p14:creationId xmlns:p14="http://schemas.microsoft.com/office/powerpoint/2010/main" val="272604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FCD8F-19D9-F01E-0F7A-418454F2804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77DCF04-A0EA-85F2-73CD-D48AA4741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394ADD-C50B-6D20-CA54-B2DFEA94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B8FACB-5959-0CEA-8286-F3DD6580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566C6A-8903-D20E-8DF4-FEB944B8B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7D50E9-F70F-4A9C-60C7-9A5BBFD32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3E3BB1-7A44-3115-CCB7-346BC279D97A}"/>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7B836025-AC18-61B6-C145-2CC20D979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B812F620-54B7-E4F2-66FC-BB2926179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2B361EA3-A024-7DA4-BC33-8DDBBD3837D5}"/>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sp>
        <p:nvSpPr>
          <p:cNvPr id="3" name="ZoneTexte 2">
            <a:extLst>
              <a:ext uri="{FF2B5EF4-FFF2-40B4-BE49-F238E27FC236}">
                <a16:creationId xmlns:a16="http://schemas.microsoft.com/office/drawing/2014/main" id="{F3F2F742-7D97-018D-F8E2-19A024907565}"/>
              </a:ext>
            </a:extLst>
          </p:cNvPr>
          <p:cNvSpPr txBox="1"/>
          <p:nvPr/>
        </p:nvSpPr>
        <p:spPr>
          <a:xfrm>
            <a:off x="1545771" y="2770963"/>
            <a:ext cx="9649097" cy="3477875"/>
          </a:xfrm>
          <a:prstGeom prst="rect">
            <a:avLst/>
          </a:prstGeom>
          <a:noFill/>
        </p:spPr>
        <p:txBody>
          <a:bodyPr wrap="square" rtlCol="0">
            <a:spAutoFit/>
          </a:bodyPr>
          <a:lstStyle/>
          <a:p>
            <a:pPr marL="285750" indent="-285750">
              <a:buFont typeface="Wingdings" panose="05000000000000000000" pitchFamily="2" charset="2"/>
              <a:buChar char="Ø"/>
            </a:pPr>
            <a:r>
              <a:rPr lang="fr-FR" sz="2000" dirty="0"/>
              <a:t>56 % des structures interrogées déclarent avoir plus de difficultés à négocier les prix avec leurs </a:t>
            </a:r>
            <a:r>
              <a:rPr lang="fr-FR" sz="2000" b="1" dirty="0"/>
              <a:t>prestataires extérieurs</a:t>
            </a:r>
            <a:r>
              <a:rPr lang="fr-FR" sz="2000" dirty="0"/>
              <a:t>. Les producteurs de musique semblent les plus touchés (68 %).</a:t>
            </a:r>
          </a:p>
          <a:p>
            <a:endParaRPr lang="fr-FR" sz="2000" dirty="0"/>
          </a:p>
          <a:p>
            <a:r>
              <a:rPr lang="fr-FR" sz="2000" dirty="0"/>
              <a:t>Parmi les structures ayant fait état de ces difficultés, elles identifient : </a:t>
            </a:r>
          </a:p>
          <a:p>
            <a:r>
              <a:rPr lang="fr-FR" sz="2000" dirty="0"/>
              <a:t>– Les prestataires </a:t>
            </a:r>
            <a:r>
              <a:rPr lang="fr-FR" sz="2000" b="1" dirty="0"/>
              <a:t>techniques </a:t>
            </a:r>
            <a:r>
              <a:rPr lang="fr-FR" sz="2000" dirty="0"/>
              <a:t>pour 71 % d’entre elles </a:t>
            </a:r>
          </a:p>
          <a:p>
            <a:r>
              <a:rPr lang="fr-FR" sz="2000" dirty="0"/>
              <a:t>– Les prestataires </a:t>
            </a:r>
            <a:r>
              <a:rPr lang="fr-FR" sz="2000" b="1" dirty="0"/>
              <a:t>sécurité </a:t>
            </a:r>
            <a:r>
              <a:rPr lang="fr-FR" sz="2000" dirty="0"/>
              <a:t>pour 53 % d’entre elles </a:t>
            </a:r>
          </a:p>
          <a:p>
            <a:r>
              <a:rPr lang="fr-FR" sz="2000" dirty="0"/>
              <a:t>– Les prestataires en </a:t>
            </a:r>
            <a:r>
              <a:rPr lang="fr-FR" sz="2000" b="1" dirty="0"/>
              <a:t>communication / graphisme </a:t>
            </a:r>
            <a:r>
              <a:rPr lang="fr-FR" sz="2000" dirty="0"/>
              <a:t>pour 43 % d’entre elles </a:t>
            </a:r>
          </a:p>
          <a:p>
            <a:r>
              <a:rPr lang="fr-FR" sz="2000" dirty="0"/>
              <a:t>– Les prestataires comptables et juridique pour 37% d’entre elles </a:t>
            </a:r>
          </a:p>
          <a:p>
            <a:r>
              <a:rPr lang="fr-FR" sz="2000" dirty="0"/>
              <a:t>– Les prestataires informatiques pour 27 % d’entre elles </a:t>
            </a:r>
          </a:p>
          <a:p>
            <a:r>
              <a:rPr lang="fr-FR" sz="2000" dirty="0"/>
              <a:t>– Les prestataires de ménage pour 25 % d’entre elles</a:t>
            </a:r>
          </a:p>
        </p:txBody>
      </p:sp>
    </p:spTree>
    <p:extLst>
      <p:ext uri="{BB962C8B-B14F-4D97-AF65-F5344CB8AC3E}">
        <p14:creationId xmlns:p14="http://schemas.microsoft.com/office/powerpoint/2010/main" val="236234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C7FF7A-9F73-F1A2-B630-FEA76075E2B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E424FD8-C407-DFAC-32F4-DA83A5E12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D4CFB2-7E4D-ABB4-DD62-64F4F68ED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6033AE-06DF-83F7-EAD6-1750AF12A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E0F40D-DB57-A607-7DA2-A14EC33DD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2BB01F-CEE8-00C4-E931-DC37B881C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15BF1C-21B4-C087-7C6F-6B57A642B36B}"/>
              </a:ext>
            </a:extLst>
          </p:cNvPr>
          <p:cNvSpPr>
            <a:spLocks noGrp="1"/>
          </p:cNvSpPr>
          <p:nvPr>
            <p:ph type="title"/>
          </p:nvPr>
        </p:nvSpPr>
        <p:spPr>
          <a:xfrm>
            <a:off x="8273434" y="1375953"/>
            <a:ext cx="3397649" cy="2840721"/>
          </a:xfrm>
        </p:spPr>
        <p:txBody>
          <a:bodyPr vert="horz" lIns="91440" tIns="45720" rIns="91440" bIns="45720" rtlCol="0" anchor="b">
            <a:normAutofit/>
          </a:bodyPr>
          <a:lstStyle/>
          <a:p>
            <a:br>
              <a:rPr lang="en-US" sz="4800"/>
            </a:br>
            <a:endParaRPr lang="en-US" sz="4800"/>
          </a:p>
        </p:txBody>
      </p:sp>
      <p:sp>
        <p:nvSpPr>
          <p:cNvPr id="19" name="Freeform: Shape 18">
            <a:extLst>
              <a:ext uri="{FF2B5EF4-FFF2-40B4-BE49-F238E27FC236}">
                <a16:creationId xmlns:a16="http://schemas.microsoft.com/office/drawing/2014/main" id="{CFE9DFEC-824C-F1BC-3E9A-03961E8E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ce réservé du contenu 3" descr="Une image contenant Police, logo, Graphique, capture d’écran&#10;&#10;Description générée automatiquement">
            <a:extLst>
              <a:ext uri="{FF2B5EF4-FFF2-40B4-BE49-F238E27FC236}">
                <a16:creationId xmlns:a16="http://schemas.microsoft.com/office/drawing/2014/main" id="{18565219-DD77-A598-3F9C-025D5E8659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6" y="5743886"/>
            <a:ext cx="1401065" cy="840639"/>
          </a:xfrm>
          <a:prstGeom prst="rect">
            <a:avLst/>
          </a:prstGeom>
        </p:spPr>
      </p:pic>
      <p:sp>
        <p:nvSpPr>
          <p:cNvPr id="5" name="ZoneTexte 4">
            <a:extLst>
              <a:ext uri="{FF2B5EF4-FFF2-40B4-BE49-F238E27FC236}">
                <a16:creationId xmlns:a16="http://schemas.microsoft.com/office/drawing/2014/main" id="{EF7852CC-F4CB-76FF-9ADE-4DC15714DC9C}"/>
              </a:ext>
            </a:extLst>
          </p:cNvPr>
          <p:cNvSpPr txBox="1"/>
          <p:nvPr/>
        </p:nvSpPr>
        <p:spPr>
          <a:xfrm>
            <a:off x="674624" y="1027470"/>
            <a:ext cx="11165481" cy="1384995"/>
          </a:xfrm>
          <a:prstGeom prst="rect">
            <a:avLst/>
          </a:prstGeom>
          <a:noFill/>
        </p:spPr>
        <p:txBody>
          <a:bodyPr wrap="square" rtlCol="0">
            <a:spAutoFit/>
          </a:bodyPr>
          <a:lstStyle/>
          <a:p>
            <a:r>
              <a:rPr lang="fr-FR" sz="3600" b="1" dirty="0">
                <a:solidFill>
                  <a:srgbClr val="7030A0"/>
                </a:solidFill>
                <a:latin typeface="OrtankDisplay-wght400 Ortank GX" pitchFamily="2" charset="0"/>
              </a:rPr>
              <a:t>Bilan 2024 – Groupe Politiques culturelles</a:t>
            </a:r>
          </a:p>
          <a:p>
            <a:endParaRPr lang="fr-FR" sz="2400" dirty="0">
              <a:latin typeface="Wotfard" panose="00000500000000000000" pitchFamily="50" charset="0"/>
            </a:endParaRPr>
          </a:p>
          <a:p>
            <a:r>
              <a:rPr lang="fr-FR" sz="2400" b="1" dirty="0">
                <a:latin typeface="Wotfard" panose="00000500000000000000" pitchFamily="50" charset="0"/>
              </a:rPr>
              <a:t>Zoom sur l’enquête flash</a:t>
            </a:r>
          </a:p>
        </p:txBody>
      </p:sp>
      <p:pic>
        <p:nvPicPr>
          <p:cNvPr id="7" name="Image 6">
            <a:extLst>
              <a:ext uri="{FF2B5EF4-FFF2-40B4-BE49-F238E27FC236}">
                <a16:creationId xmlns:a16="http://schemas.microsoft.com/office/drawing/2014/main" id="{281B5D68-D6D5-AC19-1E47-CA6C5A819954}"/>
              </a:ext>
            </a:extLst>
          </p:cNvPr>
          <p:cNvPicPr>
            <a:picLocks noChangeAspect="1"/>
          </p:cNvPicPr>
          <p:nvPr/>
        </p:nvPicPr>
        <p:blipFill>
          <a:blip r:embed="rId3"/>
          <a:stretch>
            <a:fillRect/>
          </a:stretch>
        </p:blipFill>
        <p:spPr>
          <a:xfrm>
            <a:off x="1962209" y="2314426"/>
            <a:ext cx="10229791" cy="4501461"/>
          </a:xfrm>
          <a:prstGeom prst="rect">
            <a:avLst/>
          </a:prstGeom>
        </p:spPr>
      </p:pic>
    </p:spTree>
    <p:extLst>
      <p:ext uri="{BB962C8B-B14F-4D97-AF65-F5344CB8AC3E}">
        <p14:creationId xmlns:p14="http://schemas.microsoft.com/office/powerpoint/2010/main" val="3804814324"/>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117</TotalTime>
  <Words>2180</Words>
  <Application>Microsoft Office PowerPoint</Application>
  <PresentationFormat>Grand écran</PresentationFormat>
  <Paragraphs>293</Paragraphs>
  <Slides>42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Bierstadt</vt:lpstr>
      <vt:lpstr>Calibri</vt:lpstr>
      <vt:lpstr>OrtankDisplay-wght400 Ortank GX</vt:lpstr>
      <vt:lpstr>Wingdings</vt:lpstr>
      <vt:lpstr>Wingdings 2</vt:lpstr>
      <vt:lpstr>Wotfard</vt:lpstr>
      <vt:lpstr>GestaltVTI</vt:lpstr>
      <vt:lpstr>Assemblée plénière annuelle 2024</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Marjorie GLAS</dc:creator>
  <cp:lastModifiedBy>Marjorie GLAS</cp:lastModifiedBy>
  <cp:revision>7</cp:revision>
  <dcterms:created xsi:type="dcterms:W3CDTF">2025-01-15T14:20:49Z</dcterms:created>
  <dcterms:modified xsi:type="dcterms:W3CDTF">2025-01-21T15:22:52Z</dcterms:modified>
</cp:coreProperties>
</file>